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1"/>
  </p:notesMasterIdLst>
  <p:sldIdLst>
    <p:sldId id="282" r:id="rId2"/>
    <p:sldId id="307" r:id="rId3"/>
    <p:sldId id="273" r:id="rId4"/>
    <p:sldId id="297" r:id="rId5"/>
    <p:sldId id="335" r:id="rId6"/>
    <p:sldId id="310" r:id="rId7"/>
    <p:sldId id="328" r:id="rId8"/>
    <p:sldId id="330" r:id="rId9"/>
    <p:sldId id="313" r:id="rId10"/>
    <p:sldId id="331" r:id="rId11"/>
    <p:sldId id="334" r:id="rId12"/>
    <p:sldId id="338" r:id="rId13"/>
    <p:sldId id="339" r:id="rId14"/>
    <p:sldId id="340" r:id="rId15"/>
    <p:sldId id="341" r:id="rId16"/>
    <p:sldId id="312" r:id="rId17"/>
    <p:sldId id="322" r:id="rId18"/>
    <p:sldId id="318" r:id="rId19"/>
    <p:sldId id="342" r:id="rId20"/>
    <p:sldId id="324" r:id="rId21"/>
    <p:sldId id="321" r:id="rId22"/>
    <p:sldId id="319" r:id="rId23"/>
    <p:sldId id="320" r:id="rId24"/>
    <p:sldId id="314" r:id="rId25"/>
    <p:sldId id="326" r:id="rId26"/>
    <p:sldId id="300" r:id="rId27"/>
    <p:sldId id="301" r:id="rId28"/>
    <p:sldId id="303" r:id="rId29"/>
    <p:sldId id="304" r:id="rId30"/>
    <p:sldId id="290" r:id="rId31"/>
    <p:sldId id="306" r:id="rId32"/>
    <p:sldId id="333" r:id="rId33"/>
    <p:sldId id="275" r:id="rId34"/>
    <p:sldId id="288" r:id="rId35"/>
    <p:sldId id="344" r:id="rId36"/>
    <p:sldId id="345" r:id="rId37"/>
    <p:sldId id="337" r:id="rId38"/>
    <p:sldId id="350" r:id="rId39"/>
    <p:sldId id="351" r:id="rId40"/>
    <p:sldId id="352" r:id="rId41"/>
    <p:sldId id="291" r:id="rId42"/>
    <p:sldId id="343" r:id="rId43"/>
    <p:sldId id="299" r:id="rId44"/>
    <p:sldId id="305" r:id="rId45"/>
    <p:sldId id="347" r:id="rId46"/>
    <p:sldId id="348" r:id="rId47"/>
    <p:sldId id="349" r:id="rId48"/>
    <p:sldId id="355" r:id="rId49"/>
    <p:sldId id="295" r:id="rId50"/>
    <p:sldId id="353" r:id="rId51"/>
    <p:sldId id="354" r:id="rId52"/>
    <p:sldId id="293" r:id="rId53"/>
    <p:sldId id="336" r:id="rId54"/>
    <p:sldId id="332" r:id="rId55"/>
    <p:sldId id="294" r:id="rId56"/>
    <p:sldId id="317" r:id="rId57"/>
    <p:sldId id="316" r:id="rId58"/>
    <p:sldId id="323" r:id="rId59"/>
    <p:sldId id="309" r:id="rId60"/>
  </p:sldIdLst>
  <p:sldSz cx="9144000" cy="6858000" type="screen4x3"/>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17" userDrawn="1">
          <p15:clr>
            <a:srgbClr val="A4A3A4"/>
          </p15:clr>
        </p15:guide>
        <p15:guide id="2" pos="6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6134"/>
    <a:srgbClr val="42E28A"/>
    <a:srgbClr val="054B28"/>
    <a:srgbClr val="148246"/>
    <a:srgbClr val="149B55"/>
    <a:srgbClr val="1ACC6F"/>
    <a:srgbClr val="199B55"/>
    <a:srgbClr val="158949"/>
    <a:srgbClr val="158C4C"/>
    <a:srgbClr val="C328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Estilo Médio 2 - Ênfas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Nenhum Estilo, Grade de Tabe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9" autoAdjust="0"/>
    <p:restoredTop sz="76856" autoAdjust="0"/>
  </p:normalViewPr>
  <p:slideViewPr>
    <p:cSldViewPr>
      <p:cViewPr varScale="1">
        <p:scale>
          <a:sx n="83" d="100"/>
          <a:sy n="83" d="100"/>
        </p:scale>
        <p:origin x="2292" y="84"/>
      </p:cViewPr>
      <p:guideLst>
        <p:guide orient="horz" pos="1117"/>
        <p:guide pos="6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jpeg>
</file>

<file path=ppt/media/image14.jpeg>
</file>

<file path=ppt/media/image15.gif>
</file>

<file path=ppt/media/image16.jpe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svg>
</file>

<file path=ppt/media/image33.png>
</file>

<file path=ppt/media/image34.svg>
</file>

<file path=ppt/media/image35.png>
</file>

<file path=ppt/media/image36.jpeg>
</file>

<file path=ppt/media/image37.png>
</file>

<file path=ppt/media/image4.png>
</file>

<file path=ppt/media/image5.png>
</file>

<file path=ppt/media/image6.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pt-BR" dirty="0"/>
          </a:p>
        </p:txBody>
      </p:sp>
      <p:sp>
        <p:nvSpPr>
          <p:cNvPr id="3" name="Espaço Reservado par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028CC1-B90E-47D8-99C5-6BAA1811C342}" type="datetimeFigureOut">
              <a:rPr lang="pt-BR" smtClean="0"/>
              <a:t>18/05/2025</a:t>
            </a:fld>
            <a:endParaRPr lang="pt-BR" dirty="0"/>
          </a:p>
        </p:txBody>
      </p:sp>
      <p:sp>
        <p:nvSpPr>
          <p:cNvPr id="4" name="Espaço Reservado para Imagem de Slide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pt-BR" dirty="0"/>
          </a:p>
        </p:txBody>
      </p:sp>
      <p:sp>
        <p:nvSpPr>
          <p:cNvPr id="5" name="Espaço Reservado para Anotaçõ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pt-BR" dirty="0"/>
          </a:p>
        </p:txBody>
      </p:sp>
      <p:sp>
        <p:nvSpPr>
          <p:cNvPr id="7" name="Espaço Reservado para Número de Slid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D9D351C-CD6A-4EE7-B691-C83BC0E42DF7}" type="slidenum">
              <a:rPr lang="pt-BR" smtClean="0"/>
              <a:t>‹nº›</a:t>
            </a:fld>
            <a:endParaRPr lang="pt-BR" dirty="0"/>
          </a:p>
        </p:txBody>
      </p:sp>
    </p:spTree>
    <p:extLst>
      <p:ext uri="{BB962C8B-B14F-4D97-AF65-F5344CB8AC3E}">
        <p14:creationId xmlns:p14="http://schemas.microsoft.com/office/powerpoint/2010/main" val="3096443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ML com foco em </a:t>
            </a:r>
            <a:r>
              <a:rPr lang="pt-BR" dirty="0" err="1"/>
              <a:t>RNAs</a:t>
            </a:r>
            <a:r>
              <a:rPr lang="pt-BR" dirty="0"/>
              <a:t> para aprendizado supervisionado e </a:t>
            </a:r>
            <a:r>
              <a:rPr lang="pt-BR" dirty="0" err="1"/>
              <a:t>DeepLearning</a:t>
            </a:r>
            <a:endParaRPr lang="pt-BR" dirty="0"/>
          </a:p>
          <a:p>
            <a:endParaRPr lang="pt-BR" dirty="0"/>
          </a:p>
          <a:p>
            <a:pPr marL="285750" indent="-285750">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Fazer tudo em um slide</a:t>
            </a:r>
          </a:p>
          <a:p>
            <a:pPr marL="285750" indent="-285750">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Dividir cada item em vários slides, deixar cada parte por extensa e ter um  slide sobre para falar.</a:t>
            </a:r>
          </a:p>
          <a:p>
            <a:pPr marL="285750" indent="-285750">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Máximo de ilustração possível principalmente na parte de </a:t>
            </a:r>
            <a:r>
              <a:rPr lang="pt-BR" sz="1200" dirty="0" err="1">
                <a:latin typeface="Verdana" panose="020B0604030504040204" pitchFamily="34" charset="0"/>
                <a:ea typeface="Verdana" panose="020B0604030504040204" pitchFamily="34" charset="0"/>
                <a:cs typeface="Verdana" panose="020B0604030504040204" pitchFamily="34" charset="0"/>
              </a:rPr>
              <a:t>intro</a:t>
            </a:r>
            <a:r>
              <a:rPr lang="pt-BR" sz="1200" dirty="0">
                <a:latin typeface="Verdana" panose="020B0604030504040204" pitchFamily="34" charset="0"/>
                <a:ea typeface="Verdana" panose="020B0604030504040204" pitchFamily="34" charset="0"/>
                <a:cs typeface="Verdana" panose="020B0604030504040204" pitchFamily="34" charset="0"/>
              </a:rPr>
              <a:t> de ML</a:t>
            </a:r>
          </a:p>
          <a:p>
            <a:pPr marL="285750" indent="-285750">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Fazer uma </a:t>
            </a:r>
            <a:r>
              <a:rPr lang="pt-BR" sz="1200" dirty="0" err="1">
                <a:latin typeface="Verdana" panose="020B0604030504040204" pitchFamily="34" charset="0"/>
                <a:ea typeface="Verdana" panose="020B0604030504040204" pitchFamily="34" charset="0"/>
                <a:cs typeface="Verdana" panose="020B0604030504040204" pitchFamily="34" charset="0"/>
              </a:rPr>
              <a:t>extra-introdução</a:t>
            </a:r>
            <a:r>
              <a:rPr lang="pt-BR" sz="1200" dirty="0">
                <a:latin typeface="Verdana" panose="020B0604030504040204" pitchFamily="34" charset="0"/>
                <a:ea typeface="Verdana" panose="020B0604030504040204" pitchFamily="34" charset="0"/>
                <a:cs typeface="Verdana" panose="020B0604030504040204" pitchFamily="34" charset="0"/>
              </a:rPr>
              <a:t>, </a:t>
            </a:r>
          </a:p>
          <a:p>
            <a:endParaRPr lang="pt-BR" dirty="0"/>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1</a:t>
            </a:fld>
            <a:endParaRPr lang="pt-BR" dirty="0"/>
          </a:p>
        </p:txBody>
      </p:sp>
    </p:spTree>
    <p:extLst>
      <p:ext uri="{BB962C8B-B14F-4D97-AF65-F5344CB8AC3E}">
        <p14:creationId xmlns:p14="http://schemas.microsoft.com/office/powerpoint/2010/main" val="16547948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C8EA51-DF8A-266D-CEE7-512F0DD6BD4B}"/>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A366BF60-19A0-721F-53C7-13046739179F}"/>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79869497-84BA-BA79-9D62-B0127203170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História e desenvolvimento para se tornar o que é hoje</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Sensibilidade com dados, já que é pra aprender abstrações</a:t>
            </a:r>
          </a:p>
          <a:p>
            <a:endParaRPr lang="pt-BR" dirty="0"/>
          </a:p>
        </p:txBody>
      </p:sp>
      <p:sp>
        <p:nvSpPr>
          <p:cNvPr id="4" name="Espaço Reservado para Número de Slide 3">
            <a:extLst>
              <a:ext uri="{FF2B5EF4-FFF2-40B4-BE49-F238E27FC236}">
                <a16:creationId xmlns:a16="http://schemas.microsoft.com/office/drawing/2014/main" id="{2B29C834-8388-9D76-7E92-C22FA5CC2AF3}"/>
              </a:ext>
            </a:extLst>
          </p:cNvPr>
          <p:cNvSpPr>
            <a:spLocks noGrp="1"/>
          </p:cNvSpPr>
          <p:nvPr>
            <p:ph type="sldNum" sz="quarter" idx="5"/>
          </p:nvPr>
        </p:nvSpPr>
        <p:spPr/>
        <p:txBody>
          <a:bodyPr/>
          <a:lstStyle/>
          <a:p>
            <a:fld id="{4D9D351C-CD6A-4EE7-B691-C83BC0E42DF7}" type="slidenum">
              <a:rPr lang="pt-BR" smtClean="0"/>
              <a:t>11</a:t>
            </a:fld>
            <a:endParaRPr lang="pt-BR" dirty="0"/>
          </a:p>
        </p:txBody>
      </p:sp>
    </p:spTree>
    <p:extLst>
      <p:ext uri="{BB962C8B-B14F-4D97-AF65-F5344CB8AC3E}">
        <p14:creationId xmlns:p14="http://schemas.microsoft.com/office/powerpoint/2010/main" val="9320060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D42891-89A8-7AC9-A094-46E9E3920DE1}"/>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B54A526E-05F0-B8E1-C8AB-D62AB0F86EA8}"/>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FBFF8584-E58E-1835-7A35-18A07CAACBE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b="1" noProof="0" dirty="0">
                <a:latin typeface="Verdana" panose="020B0604030504040204" pitchFamily="34" charset="0"/>
                <a:ea typeface="Verdana" panose="020B0604030504040204" pitchFamily="34" charset="0"/>
                <a:cs typeface="Verdana" panose="020B0604030504040204" pitchFamily="34" charset="0"/>
              </a:rPr>
              <a:t>dados humanos</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b="1" noProof="0" dirty="0">
                <a:latin typeface="Verdana" panose="020B0604030504040204" pitchFamily="34" charset="0"/>
                <a:ea typeface="Verdana" panose="020B0604030504040204" pitchFamily="34" charset="0"/>
                <a:cs typeface="Verdana" panose="020B0604030504040204" pitchFamily="34" charset="0"/>
              </a:rPr>
              <a:t>Simulações</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noProof="0" dirty="0">
                <a:latin typeface="Verdana" panose="020B0604030504040204" pitchFamily="34" charset="0"/>
                <a:ea typeface="Verdana" panose="020B0604030504040204" pitchFamily="34" charset="0"/>
                <a:cs typeface="Verdana" panose="020B0604030504040204" pitchFamily="34" charset="0"/>
              </a:rPr>
              <a:t>processe melhor os sensores do carro, dado alguma métrica</a:t>
            </a:r>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Tem publicações sobre simulação de acidente, então métrica = passageiros sobrevivem</a:t>
            </a:r>
          </a:p>
        </p:txBody>
      </p:sp>
      <p:sp>
        <p:nvSpPr>
          <p:cNvPr id="4" name="Espaço Reservado para Número de Slide 3">
            <a:extLst>
              <a:ext uri="{FF2B5EF4-FFF2-40B4-BE49-F238E27FC236}">
                <a16:creationId xmlns:a16="http://schemas.microsoft.com/office/drawing/2014/main" id="{8F924B8C-26A7-D827-1CFD-1CA590B5E2FA}"/>
              </a:ext>
            </a:extLst>
          </p:cNvPr>
          <p:cNvSpPr>
            <a:spLocks noGrp="1"/>
          </p:cNvSpPr>
          <p:nvPr>
            <p:ph type="sldNum" sz="quarter" idx="5"/>
          </p:nvPr>
        </p:nvSpPr>
        <p:spPr/>
        <p:txBody>
          <a:bodyPr/>
          <a:lstStyle/>
          <a:p>
            <a:fld id="{4D9D351C-CD6A-4EE7-B691-C83BC0E42DF7}" type="slidenum">
              <a:rPr lang="pt-BR" smtClean="0"/>
              <a:t>12</a:t>
            </a:fld>
            <a:endParaRPr lang="pt-BR" dirty="0"/>
          </a:p>
        </p:txBody>
      </p:sp>
    </p:spTree>
    <p:extLst>
      <p:ext uri="{BB962C8B-B14F-4D97-AF65-F5344CB8AC3E}">
        <p14:creationId xmlns:p14="http://schemas.microsoft.com/office/powerpoint/2010/main" val="41487308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A8AD6A-6D87-3502-763F-4A16B82434C3}"/>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01DFEE6C-7A44-D084-560C-62F2D67348B6}"/>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A05D8A60-EBA6-56B6-B0C4-52CCEE2973D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err="1">
                <a:latin typeface="Verdana" panose="020B0604030504040204" pitchFamily="34" charset="0"/>
                <a:ea typeface="Verdana" panose="020B0604030504040204" pitchFamily="34" charset="0"/>
                <a:cs typeface="Verdana" panose="020B0604030504040204" pitchFamily="34" charset="0"/>
              </a:rPr>
              <a:t>Deepmind</a:t>
            </a:r>
            <a:r>
              <a:rPr lang="pt-BR" sz="1200" dirty="0">
                <a:latin typeface="Verdana" panose="020B0604030504040204" pitchFamily="34" charset="0"/>
                <a:ea typeface="Verdana" panose="020B0604030504040204" pitchFamily="34" charset="0"/>
                <a:cs typeface="Verdana" panose="020B0604030504040204" pitchFamily="34" charset="0"/>
              </a:rPr>
              <a:t> é um bom exemplo de aplicações práticas de RL</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err="1">
                <a:latin typeface="Verdana" panose="020B0604030504040204" pitchFamily="34" charset="0"/>
                <a:ea typeface="Verdana" panose="020B0604030504040204" pitchFamily="34" charset="0"/>
                <a:cs typeface="Verdana" panose="020B0604030504040204" pitchFamily="34" charset="0"/>
              </a:rPr>
              <a:t>AlphaGO</a:t>
            </a:r>
            <a:r>
              <a:rPr lang="pt-BR" sz="1200" dirty="0">
                <a:latin typeface="Verdana" panose="020B0604030504040204" pitchFamily="34" charset="0"/>
                <a:ea typeface="Verdana" panose="020B0604030504040204" pitchFamily="34" charset="0"/>
                <a:cs typeface="Verdana" panose="020B0604030504040204" pitchFamily="34" charset="0"/>
              </a:rPr>
              <a:t> = jogo Go, derrotou campeões mundiais de GO</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err="1">
                <a:latin typeface="Verdana" panose="020B0604030504040204" pitchFamily="34" charset="0"/>
                <a:ea typeface="Verdana" panose="020B0604030504040204" pitchFamily="34" charset="0"/>
                <a:cs typeface="Verdana" panose="020B0604030504040204" pitchFamily="34" charset="0"/>
              </a:rPr>
              <a:t>Alphazero</a:t>
            </a:r>
            <a:r>
              <a:rPr lang="pt-BR" sz="1200" dirty="0">
                <a:latin typeface="Verdana" panose="020B0604030504040204" pitchFamily="34" charset="0"/>
                <a:ea typeface="Verdana" panose="020B0604030504040204" pitchFamily="34" charset="0"/>
                <a:cs typeface="Verdana" panose="020B0604030504040204" pitchFamily="34" charset="0"/>
              </a:rPr>
              <a:t>, joga xadrez e o </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err="1">
                <a:latin typeface="Verdana" panose="020B0604030504040204" pitchFamily="34" charset="0"/>
                <a:ea typeface="Verdana" panose="020B0604030504040204" pitchFamily="34" charset="0"/>
                <a:cs typeface="Verdana" panose="020B0604030504040204" pitchFamily="34" charset="0"/>
              </a:rPr>
              <a:t>MuZero</a:t>
            </a:r>
            <a:r>
              <a:rPr lang="pt-BR" sz="1200" dirty="0">
                <a:latin typeface="Verdana" panose="020B0604030504040204" pitchFamily="34" charset="0"/>
                <a:ea typeface="Verdana" panose="020B0604030504040204" pitchFamily="34" charset="0"/>
                <a:cs typeface="Verdana" panose="020B0604030504040204" pitchFamily="34" charset="0"/>
              </a:rPr>
              <a:t>, joga jogos de Atari sem conhecimento prévio</a:t>
            </a:r>
            <a:endParaRPr lang="pt-BR" dirty="0"/>
          </a:p>
        </p:txBody>
      </p:sp>
      <p:sp>
        <p:nvSpPr>
          <p:cNvPr id="4" name="Espaço Reservado para Número de Slide 3">
            <a:extLst>
              <a:ext uri="{FF2B5EF4-FFF2-40B4-BE49-F238E27FC236}">
                <a16:creationId xmlns:a16="http://schemas.microsoft.com/office/drawing/2014/main" id="{E73C95DF-0784-9E4B-7C9F-F51091D14E2D}"/>
              </a:ext>
            </a:extLst>
          </p:cNvPr>
          <p:cNvSpPr>
            <a:spLocks noGrp="1"/>
          </p:cNvSpPr>
          <p:nvPr>
            <p:ph type="sldNum" sz="quarter" idx="5"/>
          </p:nvPr>
        </p:nvSpPr>
        <p:spPr/>
        <p:txBody>
          <a:bodyPr/>
          <a:lstStyle/>
          <a:p>
            <a:fld id="{4D9D351C-CD6A-4EE7-B691-C83BC0E42DF7}" type="slidenum">
              <a:rPr lang="pt-BR" smtClean="0"/>
              <a:t>13</a:t>
            </a:fld>
            <a:endParaRPr lang="pt-BR" dirty="0"/>
          </a:p>
        </p:txBody>
      </p:sp>
    </p:spTree>
    <p:extLst>
      <p:ext uri="{BB962C8B-B14F-4D97-AF65-F5344CB8AC3E}">
        <p14:creationId xmlns:p14="http://schemas.microsoft.com/office/powerpoint/2010/main" val="2944878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9E3899-5438-2E14-C103-F53B09F81633}"/>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23F08FDF-A977-EFF7-D47D-1EE5200ACB1A}"/>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D08BFDC9-F756-5DA2-8833-D33E9CA97601}"/>
              </a:ext>
            </a:extLst>
          </p:cNvPr>
          <p:cNvSpPr>
            <a:spLocks noGrp="1"/>
          </p:cNvSpPr>
          <p:nvPr>
            <p:ph type="body" idx="1"/>
          </p:nvPr>
        </p:nvSpPr>
        <p:spPr/>
        <p:txBody>
          <a:bodyPr/>
          <a:lstStyle/>
          <a:p>
            <a:pPr marL="285750" indent="-285750">
              <a:lnSpc>
                <a:spcPct val="150000"/>
              </a:lnSpc>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Informação parcial</a:t>
            </a:r>
          </a:p>
          <a:p>
            <a:pPr marL="285750" indent="-285750">
              <a:lnSpc>
                <a:spcPct val="150000"/>
              </a:lnSpc>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Múltiplas decisões válidas</a:t>
            </a:r>
          </a:p>
          <a:p>
            <a:pPr marL="285750" indent="-285750">
              <a:lnSpc>
                <a:spcPct val="150000"/>
              </a:lnSpc>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Cenário Dinâmico</a:t>
            </a:r>
          </a:p>
          <a:p>
            <a:pPr>
              <a:lnSpc>
                <a:spcPct val="150000"/>
              </a:lnSpc>
            </a:pPr>
            <a:endParaRPr lang="pt-BR" sz="12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200" dirty="0">
                <a:latin typeface="Verdana" panose="020B0604030504040204" pitchFamily="34" charset="0"/>
                <a:ea typeface="Verdana" panose="020B0604030504040204" pitchFamily="34" charset="0"/>
                <a:cs typeface="Verdana" panose="020B0604030504040204" pitchFamily="34" charset="0"/>
              </a:rPr>
              <a:t>Em machine Learning:</a:t>
            </a:r>
          </a:p>
          <a:p>
            <a:pPr marL="285750" indent="-285750">
              <a:lnSpc>
                <a:spcPct val="150000"/>
              </a:lnSpc>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Discretizar elementos do jogo para dados</a:t>
            </a:r>
          </a:p>
          <a:p>
            <a:pPr marL="285750" indent="-285750">
              <a:lnSpc>
                <a:spcPct val="150000"/>
              </a:lnSpc>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Dados disponíveis</a:t>
            </a:r>
          </a:p>
          <a:p>
            <a:endParaRPr lang="pt-BR" dirty="0"/>
          </a:p>
        </p:txBody>
      </p:sp>
      <p:sp>
        <p:nvSpPr>
          <p:cNvPr id="4" name="Espaço Reservado para Número de Slide 3">
            <a:extLst>
              <a:ext uri="{FF2B5EF4-FFF2-40B4-BE49-F238E27FC236}">
                <a16:creationId xmlns:a16="http://schemas.microsoft.com/office/drawing/2014/main" id="{5F210929-5794-7B0A-D4CC-2DAF7E2B9AF1}"/>
              </a:ext>
            </a:extLst>
          </p:cNvPr>
          <p:cNvSpPr>
            <a:spLocks noGrp="1"/>
          </p:cNvSpPr>
          <p:nvPr>
            <p:ph type="sldNum" sz="quarter" idx="5"/>
          </p:nvPr>
        </p:nvSpPr>
        <p:spPr/>
        <p:txBody>
          <a:bodyPr/>
          <a:lstStyle/>
          <a:p>
            <a:fld id="{4D9D351C-CD6A-4EE7-B691-C83BC0E42DF7}" type="slidenum">
              <a:rPr lang="pt-BR" smtClean="0"/>
              <a:t>14</a:t>
            </a:fld>
            <a:endParaRPr lang="pt-BR" dirty="0"/>
          </a:p>
        </p:txBody>
      </p:sp>
    </p:spTree>
    <p:extLst>
      <p:ext uri="{BB962C8B-B14F-4D97-AF65-F5344CB8AC3E}">
        <p14:creationId xmlns:p14="http://schemas.microsoft.com/office/powerpoint/2010/main" val="9017739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827D23-E849-F52C-40F3-44D62B902D2C}"/>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EDF93862-8152-F199-0A23-D42E599982C9}"/>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69D4D31B-D9EE-D1ED-A5A5-83A0845B9F9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Desafio da </a:t>
            </a:r>
            <a:r>
              <a:rPr lang="pt-BR" sz="1200" dirty="0" err="1">
                <a:latin typeface="Verdana" panose="020B0604030504040204" pitchFamily="34" charset="0"/>
                <a:ea typeface="Verdana" panose="020B0604030504040204" pitchFamily="34" charset="0"/>
                <a:cs typeface="Verdana" panose="020B0604030504040204" pitchFamily="34" charset="0"/>
              </a:rPr>
              <a:t>deepmind</a:t>
            </a:r>
            <a:r>
              <a:rPr lang="pt-BR" sz="1200" dirty="0">
                <a:latin typeface="Verdana" panose="020B0604030504040204" pitchFamily="34" charset="0"/>
                <a:ea typeface="Verdana" panose="020B0604030504040204" pitchFamily="34" charset="0"/>
                <a:cs typeface="Verdana" panose="020B0604030504040204" pitchFamily="34" charset="0"/>
              </a:rPr>
              <a:t> aqui: Dados: o que ele aprende, somente a tela</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Jogo com estilo de câmera isométrica, e uma interface com informações em baixo</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err="1">
                <a:latin typeface="Verdana" panose="020B0604030504040204" pitchFamily="34" charset="0"/>
                <a:ea typeface="Verdana" panose="020B0604030504040204" pitchFamily="34" charset="0"/>
                <a:cs typeface="Verdana" panose="020B0604030504040204" pitchFamily="34" charset="0"/>
              </a:rPr>
              <a:t>Construiram</a:t>
            </a:r>
            <a:r>
              <a:rPr lang="pt-BR" sz="1200" dirty="0">
                <a:latin typeface="Verdana" panose="020B0604030504040204" pitchFamily="34" charset="0"/>
                <a:ea typeface="Verdana" panose="020B0604030504040204" pitchFamily="34" charset="0"/>
                <a:cs typeface="Verdana" panose="020B0604030504040204" pitchFamily="34" charset="0"/>
              </a:rPr>
              <a:t> o modelo inicial, com um conjunto de ações que um player normal pode executar</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e colocaram pra treinar</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Sobre treino, ele aprende tanto com ele mesmo, com os agentes competindo entre si, quanto online</a:t>
            </a:r>
          </a:p>
          <a:p>
            <a:r>
              <a:rPr lang="pt-BR" dirty="0"/>
              <a:t>Com players em </a:t>
            </a:r>
            <a:r>
              <a:rPr lang="pt-BR" dirty="0" err="1"/>
              <a:t>config</a:t>
            </a:r>
            <a:r>
              <a:rPr lang="pt-BR" dirty="0"/>
              <a:t> específica.</a:t>
            </a:r>
          </a:p>
        </p:txBody>
      </p:sp>
      <p:sp>
        <p:nvSpPr>
          <p:cNvPr id="4" name="Espaço Reservado para Número de Slide 3">
            <a:extLst>
              <a:ext uri="{FF2B5EF4-FFF2-40B4-BE49-F238E27FC236}">
                <a16:creationId xmlns:a16="http://schemas.microsoft.com/office/drawing/2014/main" id="{8798F8C5-6EAF-EA98-DAB3-E24B688A58BA}"/>
              </a:ext>
            </a:extLst>
          </p:cNvPr>
          <p:cNvSpPr>
            <a:spLocks noGrp="1"/>
          </p:cNvSpPr>
          <p:nvPr>
            <p:ph type="sldNum" sz="quarter" idx="5"/>
          </p:nvPr>
        </p:nvSpPr>
        <p:spPr/>
        <p:txBody>
          <a:bodyPr/>
          <a:lstStyle/>
          <a:p>
            <a:fld id="{4D9D351C-CD6A-4EE7-B691-C83BC0E42DF7}" type="slidenum">
              <a:rPr lang="pt-BR" smtClean="0"/>
              <a:t>15</a:t>
            </a:fld>
            <a:endParaRPr lang="pt-BR" dirty="0"/>
          </a:p>
        </p:txBody>
      </p:sp>
    </p:spTree>
    <p:extLst>
      <p:ext uri="{BB962C8B-B14F-4D97-AF65-F5344CB8AC3E}">
        <p14:creationId xmlns:p14="http://schemas.microsoft.com/office/powerpoint/2010/main" val="2899357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72DD3-3925-C85F-0A3E-FFAF252192A4}"/>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0E97B361-C024-9B55-21C5-C0AFA8BEA9D2}"/>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AFAC3E65-B6DF-402F-F3CA-2A17042E3F8F}"/>
              </a:ext>
            </a:extLst>
          </p:cNvPr>
          <p:cNvSpPr>
            <a:spLocks noGrp="1"/>
          </p:cNvSpPr>
          <p:nvPr>
            <p:ph type="body" idx="1"/>
          </p:nvPr>
        </p:nvSpPr>
        <p:spPr/>
        <p:txBody>
          <a:bodyPr/>
          <a:lstStyle/>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pt-BR" sz="1700" dirty="0">
                <a:latin typeface="Verdana" panose="020B0604030504040204" pitchFamily="34" charset="0"/>
                <a:ea typeface="Verdana" panose="020B0604030504040204" pitchFamily="34" charset="0"/>
                <a:cs typeface="Verdana" panose="020B0604030504040204" pitchFamily="34" charset="0"/>
              </a:rPr>
              <a:t>Surgiu em 60, até 69 ficou no que se sabia de melhor na área</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pt-BR" sz="1700" dirty="0">
                <a:latin typeface="Verdana" panose="020B0604030504040204" pitchFamily="34" charset="0"/>
                <a:ea typeface="Verdana" panose="020B0604030504040204" pitchFamily="34" charset="0"/>
                <a:cs typeface="Verdana" panose="020B0604030504040204" pitchFamily="34" charset="0"/>
              </a:rPr>
              <a:t>Frank </a:t>
            </a:r>
            <a:r>
              <a:rPr lang="pt-BR" sz="1700" dirty="0" err="1">
                <a:latin typeface="Verdana" panose="020B0604030504040204" pitchFamily="34" charset="0"/>
                <a:ea typeface="Verdana" panose="020B0604030504040204" pitchFamily="34" charset="0"/>
                <a:cs typeface="Verdana" panose="020B0604030504040204" pitchFamily="34" charset="0"/>
              </a:rPr>
              <a:t>rosenblatt</a:t>
            </a:r>
            <a:endParaRPr lang="pt-BR" sz="1700" dirty="0">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pt-BR" sz="1700" dirty="0">
                <a:latin typeface="Verdana" panose="020B0604030504040204" pitchFamily="34" charset="0"/>
                <a:ea typeface="Verdana" panose="020B0604030504040204" pitchFamily="34" charset="0"/>
                <a:cs typeface="Verdana" panose="020B0604030504040204" pitchFamily="34" charset="0"/>
              </a:rPr>
              <a:t>Ele estudava então uma área da biologia, sobre o funcionamento do sistema nervoso</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pt-BR" sz="1700" dirty="0">
                <a:latin typeface="Verdana" panose="020B0604030504040204" pitchFamily="34" charset="0"/>
                <a:ea typeface="Verdana" panose="020B0604030504040204" pitchFamily="34" charset="0"/>
                <a:cs typeface="Verdana" panose="020B0604030504040204" pitchFamily="34" charset="0"/>
              </a:rPr>
              <a:t>Como os nervos se comunicam</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pt-BR" sz="1700" dirty="0">
                <a:latin typeface="Verdana" panose="020B0604030504040204" pitchFamily="34" charset="0"/>
                <a:ea typeface="Verdana" panose="020B0604030504040204" pitchFamily="34" charset="0"/>
                <a:cs typeface="Verdana" panose="020B0604030504040204" pitchFamily="34" charset="0"/>
              </a:rPr>
              <a:t>Como os neurônios se ligam entre si e formam algum resultado</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pt-BR" sz="1700" dirty="0">
                <a:latin typeface="Verdana" panose="020B0604030504040204" pitchFamily="34" charset="0"/>
                <a:ea typeface="Verdana" panose="020B0604030504040204" pitchFamily="34" charset="0"/>
                <a:cs typeface="Verdana" panose="020B0604030504040204" pitchFamily="34" charset="0"/>
              </a:rPr>
              <a:t>E composição dos neurônios também, na tentativa de </a:t>
            </a:r>
            <a:r>
              <a:rPr lang="pt-BR" sz="1700" b="1" dirty="0">
                <a:latin typeface="Verdana" panose="020B0604030504040204" pitchFamily="34" charset="0"/>
                <a:ea typeface="Verdana" panose="020B0604030504040204" pitchFamily="34" charset="0"/>
                <a:cs typeface="Verdana" panose="020B0604030504040204" pitchFamily="34" charset="0"/>
              </a:rPr>
              <a:t>ELABORAR ALGO MATEMÁTICO</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pt-BR" sz="1700" b="0" dirty="0">
                <a:latin typeface="Verdana" panose="020B0604030504040204" pitchFamily="34" charset="0"/>
                <a:ea typeface="Verdana" panose="020B0604030504040204" pitchFamily="34" charset="0"/>
                <a:cs typeface="Verdana" panose="020B0604030504040204" pitchFamily="34" charset="0"/>
              </a:rPr>
              <a:t>Primeiro modelo, tentando decifrar alfabeto</a:t>
            </a:r>
          </a:p>
        </p:txBody>
      </p:sp>
      <p:sp>
        <p:nvSpPr>
          <p:cNvPr id="4" name="Espaço Reservado para Número de Slide 3">
            <a:extLst>
              <a:ext uri="{FF2B5EF4-FFF2-40B4-BE49-F238E27FC236}">
                <a16:creationId xmlns:a16="http://schemas.microsoft.com/office/drawing/2014/main" id="{D27CA967-800C-FD08-BC9F-CD19D80723D4}"/>
              </a:ext>
            </a:extLst>
          </p:cNvPr>
          <p:cNvSpPr>
            <a:spLocks noGrp="1"/>
          </p:cNvSpPr>
          <p:nvPr>
            <p:ph type="sldNum" sz="quarter" idx="5"/>
          </p:nvPr>
        </p:nvSpPr>
        <p:spPr/>
        <p:txBody>
          <a:bodyPr/>
          <a:lstStyle/>
          <a:p>
            <a:fld id="{4D9D351C-CD6A-4EE7-B691-C83BC0E42DF7}" type="slidenum">
              <a:rPr lang="pt-BR" smtClean="0"/>
              <a:t>16</a:t>
            </a:fld>
            <a:endParaRPr lang="pt-BR" dirty="0"/>
          </a:p>
        </p:txBody>
      </p:sp>
    </p:spTree>
    <p:extLst>
      <p:ext uri="{BB962C8B-B14F-4D97-AF65-F5344CB8AC3E}">
        <p14:creationId xmlns:p14="http://schemas.microsoft.com/office/powerpoint/2010/main" val="15174224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803302-24DD-06E1-3DB0-B703E92B9442}"/>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2A5E8A37-A5BA-70FB-05BC-38C6A5092262}"/>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CBE6B0A7-92DC-CA39-2D64-F58A7D9CBA3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Criou o Single-</a:t>
            </a:r>
            <a:r>
              <a:rPr lang="pt-BR" dirty="0" err="1"/>
              <a:t>layer</a:t>
            </a:r>
            <a:r>
              <a:rPr lang="pt-BR" dirty="0"/>
              <a:t> </a:t>
            </a:r>
            <a:r>
              <a:rPr lang="pt-BR" dirty="0" err="1"/>
              <a:t>perceptron</a:t>
            </a:r>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Instrumento matemático capaz de computar várias variáveis, e exibir um resultado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Soma tudo e joga em uma função de ativação (</a:t>
            </a:r>
            <a:r>
              <a:rPr lang="pt-BR" dirty="0" err="1"/>
              <a:t>soon</a:t>
            </a:r>
            <a:r>
              <a:rPr lang="pt-BR"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Como deu certo? +- </a:t>
            </a:r>
            <a:r>
              <a:rPr lang="pt-BR" dirty="0" err="1"/>
              <a:t>Overfitting</a:t>
            </a:r>
            <a:r>
              <a:rPr lang="pt-BR" dirty="0"/>
              <a:t>, dados especialistas e remoção de duplicatas O=Q</a:t>
            </a:r>
          </a:p>
        </p:txBody>
      </p:sp>
      <p:sp>
        <p:nvSpPr>
          <p:cNvPr id="4" name="Espaço Reservado para Número de Slide 3">
            <a:extLst>
              <a:ext uri="{FF2B5EF4-FFF2-40B4-BE49-F238E27FC236}">
                <a16:creationId xmlns:a16="http://schemas.microsoft.com/office/drawing/2014/main" id="{D17C9CE6-3810-1A5C-24ED-D8FCFE608EB8}"/>
              </a:ext>
            </a:extLst>
          </p:cNvPr>
          <p:cNvSpPr>
            <a:spLocks noGrp="1"/>
          </p:cNvSpPr>
          <p:nvPr>
            <p:ph type="sldNum" sz="quarter" idx="5"/>
          </p:nvPr>
        </p:nvSpPr>
        <p:spPr/>
        <p:txBody>
          <a:bodyPr/>
          <a:lstStyle/>
          <a:p>
            <a:fld id="{4D9D351C-CD6A-4EE7-B691-C83BC0E42DF7}" type="slidenum">
              <a:rPr lang="pt-BR" smtClean="0"/>
              <a:t>17</a:t>
            </a:fld>
            <a:endParaRPr lang="pt-BR" dirty="0"/>
          </a:p>
        </p:txBody>
      </p:sp>
    </p:spTree>
    <p:extLst>
      <p:ext uri="{BB962C8B-B14F-4D97-AF65-F5344CB8AC3E}">
        <p14:creationId xmlns:p14="http://schemas.microsoft.com/office/powerpoint/2010/main" val="5620520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AB62B2-493D-B940-306B-9E05615F622B}"/>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376F679C-DE4C-62BE-5CA2-24C963E7E24A}"/>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4E00F27E-FA36-DC4C-55A5-6F3A3470F6C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https://www.oreilly.com/library/view/mastering-machine-learning/9781788299879/82a43b06-b507-426c-bd82-2d3b2153fe8e.xhtml</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https://www.researchgate.net/figure/sualization-of-the-XOR-decision-problem-for-different-types-of-classifiers-Markers_fig1_332726060</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Solução: introduzir Hidden </a:t>
            </a:r>
            <a:r>
              <a:rPr lang="pt-BR" dirty="0" err="1"/>
              <a:t>Layers</a:t>
            </a:r>
            <a:r>
              <a:rPr lang="pt-BR" dirty="0"/>
              <a:t> – que introduzem não-linearidade no sistema</a:t>
            </a:r>
          </a:p>
        </p:txBody>
      </p:sp>
      <p:sp>
        <p:nvSpPr>
          <p:cNvPr id="4" name="Espaço Reservado para Número de Slide 3">
            <a:extLst>
              <a:ext uri="{FF2B5EF4-FFF2-40B4-BE49-F238E27FC236}">
                <a16:creationId xmlns:a16="http://schemas.microsoft.com/office/drawing/2014/main" id="{CE404211-7BDF-0A40-91AE-F97256F46C9D}"/>
              </a:ext>
            </a:extLst>
          </p:cNvPr>
          <p:cNvSpPr>
            <a:spLocks noGrp="1"/>
          </p:cNvSpPr>
          <p:nvPr>
            <p:ph type="sldNum" sz="quarter" idx="5"/>
          </p:nvPr>
        </p:nvSpPr>
        <p:spPr/>
        <p:txBody>
          <a:bodyPr/>
          <a:lstStyle/>
          <a:p>
            <a:fld id="{4D9D351C-CD6A-4EE7-B691-C83BC0E42DF7}" type="slidenum">
              <a:rPr lang="pt-BR" smtClean="0"/>
              <a:t>18</a:t>
            </a:fld>
            <a:endParaRPr lang="pt-BR" dirty="0"/>
          </a:p>
        </p:txBody>
      </p:sp>
    </p:spTree>
    <p:extLst>
      <p:ext uri="{BB962C8B-B14F-4D97-AF65-F5344CB8AC3E}">
        <p14:creationId xmlns:p14="http://schemas.microsoft.com/office/powerpoint/2010/main" val="31643895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1CBC78-52C5-559F-57FF-8ABB42415CB7}"/>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14D2CA32-A749-16B2-1692-2262E70623AF}"/>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5C065C9C-81D6-DB0F-7F00-84317404851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https://www.oreilly.com/library/view/mastering-machine-learning/9781788299879/82a43b06-b507-426c-bd82-2d3b2153fe8e.xhtml</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https://www.researchgate.net/figure/sualization-of-the-XOR-decision-problem-for-different-types-of-classifiers-Markers_fig1_332726060</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Solução: introduzir Hidden </a:t>
            </a:r>
            <a:r>
              <a:rPr lang="pt-BR" dirty="0" err="1"/>
              <a:t>Layers</a:t>
            </a:r>
            <a:r>
              <a:rPr lang="pt-BR" dirty="0"/>
              <a:t> – que introduzem não-linearidade no sistema</a:t>
            </a:r>
          </a:p>
        </p:txBody>
      </p:sp>
      <p:sp>
        <p:nvSpPr>
          <p:cNvPr id="4" name="Espaço Reservado para Número de Slide 3">
            <a:extLst>
              <a:ext uri="{FF2B5EF4-FFF2-40B4-BE49-F238E27FC236}">
                <a16:creationId xmlns:a16="http://schemas.microsoft.com/office/drawing/2014/main" id="{276B59DA-E74A-806B-D973-30F7076BE69C}"/>
              </a:ext>
            </a:extLst>
          </p:cNvPr>
          <p:cNvSpPr>
            <a:spLocks noGrp="1"/>
          </p:cNvSpPr>
          <p:nvPr>
            <p:ph type="sldNum" sz="quarter" idx="5"/>
          </p:nvPr>
        </p:nvSpPr>
        <p:spPr/>
        <p:txBody>
          <a:bodyPr/>
          <a:lstStyle/>
          <a:p>
            <a:fld id="{4D9D351C-CD6A-4EE7-B691-C83BC0E42DF7}" type="slidenum">
              <a:rPr lang="pt-BR" smtClean="0"/>
              <a:t>19</a:t>
            </a:fld>
            <a:endParaRPr lang="pt-BR" dirty="0"/>
          </a:p>
        </p:txBody>
      </p:sp>
    </p:spTree>
    <p:extLst>
      <p:ext uri="{BB962C8B-B14F-4D97-AF65-F5344CB8AC3E}">
        <p14:creationId xmlns:p14="http://schemas.microsoft.com/office/powerpoint/2010/main" val="768577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97B9DF-183E-8ACC-13A3-1337D6E8798E}"/>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376197DD-1183-6D58-45D5-665D047CDF56}"/>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52EF6188-F8E8-6A80-C080-A60AEE5DFF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Os problemas </a:t>
            </a:r>
            <a:r>
              <a:rPr lang="pt-BR" dirty="0" err="1"/>
              <a:t>xor</a:t>
            </a:r>
            <a:r>
              <a:rPr lang="pt-BR" dirty="0"/>
              <a:t> tem varias nuances pra visualizar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Trouxe 3 de tomada de decisão pra dar exemplo</a:t>
            </a:r>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Onde só pode escolher ou um ou outro</a:t>
            </a:r>
          </a:p>
        </p:txBody>
      </p:sp>
      <p:sp>
        <p:nvSpPr>
          <p:cNvPr id="4" name="Espaço Reservado para Número de Slide 3">
            <a:extLst>
              <a:ext uri="{FF2B5EF4-FFF2-40B4-BE49-F238E27FC236}">
                <a16:creationId xmlns:a16="http://schemas.microsoft.com/office/drawing/2014/main" id="{483440D9-C57C-C560-E02C-38491777858A}"/>
              </a:ext>
            </a:extLst>
          </p:cNvPr>
          <p:cNvSpPr>
            <a:spLocks noGrp="1"/>
          </p:cNvSpPr>
          <p:nvPr>
            <p:ph type="sldNum" sz="quarter" idx="5"/>
          </p:nvPr>
        </p:nvSpPr>
        <p:spPr/>
        <p:txBody>
          <a:bodyPr/>
          <a:lstStyle/>
          <a:p>
            <a:fld id="{4D9D351C-CD6A-4EE7-B691-C83BC0E42DF7}" type="slidenum">
              <a:rPr lang="pt-BR" smtClean="0"/>
              <a:t>20</a:t>
            </a:fld>
            <a:endParaRPr lang="pt-BR" dirty="0"/>
          </a:p>
        </p:txBody>
      </p:sp>
    </p:spTree>
    <p:extLst>
      <p:ext uri="{BB962C8B-B14F-4D97-AF65-F5344CB8AC3E}">
        <p14:creationId xmlns:p14="http://schemas.microsoft.com/office/powerpoint/2010/main" val="1816954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História e desenvolvimento para se tornar o que é hoje</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Sensibilidade com dados, já que é pra aprender abstrações</a:t>
            </a:r>
          </a:p>
          <a:p>
            <a:endParaRPr lang="pt-BR" dirty="0"/>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3</a:t>
            </a:fld>
            <a:endParaRPr lang="pt-BR" dirty="0"/>
          </a:p>
        </p:txBody>
      </p:sp>
    </p:spTree>
    <p:extLst>
      <p:ext uri="{BB962C8B-B14F-4D97-AF65-F5344CB8AC3E}">
        <p14:creationId xmlns:p14="http://schemas.microsoft.com/office/powerpoint/2010/main" val="2299256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35D938-A9EA-FF6C-B2DB-08AC7DBC20A8}"/>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C6708EC0-0DA0-513A-952D-BBEF34053A08}"/>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0944D67B-9C35-C7AC-C4FF-0B90537B403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XOR </a:t>
            </a:r>
            <a:r>
              <a:rPr lang="pt-BR" dirty="0" err="1"/>
              <a:t>or</a:t>
            </a:r>
            <a:r>
              <a:rPr lang="pt-BR" dirty="0"/>
              <a:t> NXOR.</a:t>
            </a:r>
          </a:p>
        </p:txBody>
      </p:sp>
      <p:sp>
        <p:nvSpPr>
          <p:cNvPr id="4" name="Espaço Reservado para Número de Slide 3">
            <a:extLst>
              <a:ext uri="{FF2B5EF4-FFF2-40B4-BE49-F238E27FC236}">
                <a16:creationId xmlns:a16="http://schemas.microsoft.com/office/drawing/2014/main" id="{35F1543D-F22D-8C79-FB38-766B4FEBA21C}"/>
              </a:ext>
            </a:extLst>
          </p:cNvPr>
          <p:cNvSpPr>
            <a:spLocks noGrp="1"/>
          </p:cNvSpPr>
          <p:nvPr>
            <p:ph type="sldNum" sz="quarter" idx="5"/>
          </p:nvPr>
        </p:nvSpPr>
        <p:spPr/>
        <p:txBody>
          <a:bodyPr/>
          <a:lstStyle/>
          <a:p>
            <a:fld id="{4D9D351C-CD6A-4EE7-B691-C83BC0E42DF7}" type="slidenum">
              <a:rPr lang="pt-BR" smtClean="0"/>
              <a:t>21</a:t>
            </a:fld>
            <a:endParaRPr lang="pt-BR" dirty="0"/>
          </a:p>
        </p:txBody>
      </p:sp>
    </p:spTree>
    <p:extLst>
      <p:ext uri="{BB962C8B-B14F-4D97-AF65-F5344CB8AC3E}">
        <p14:creationId xmlns:p14="http://schemas.microsoft.com/office/powerpoint/2010/main" val="28037145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1E034F-FA20-AACA-8B91-0DF084DC6680}"/>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061B49BC-8D5C-3DAA-8DA2-902051136DF4}"/>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440EB546-1037-7877-DBA4-6E3CF9D632A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XOR </a:t>
            </a:r>
            <a:r>
              <a:rPr lang="pt-BR" dirty="0" err="1"/>
              <a:t>or</a:t>
            </a:r>
            <a:r>
              <a:rPr lang="pt-BR" dirty="0"/>
              <a:t> NXOR.</a:t>
            </a:r>
          </a:p>
        </p:txBody>
      </p:sp>
      <p:sp>
        <p:nvSpPr>
          <p:cNvPr id="4" name="Espaço Reservado para Número de Slide 3">
            <a:extLst>
              <a:ext uri="{FF2B5EF4-FFF2-40B4-BE49-F238E27FC236}">
                <a16:creationId xmlns:a16="http://schemas.microsoft.com/office/drawing/2014/main" id="{FD882C56-BD02-D261-DE88-AEF3978A0AB7}"/>
              </a:ext>
            </a:extLst>
          </p:cNvPr>
          <p:cNvSpPr>
            <a:spLocks noGrp="1"/>
          </p:cNvSpPr>
          <p:nvPr>
            <p:ph type="sldNum" sz="quarter" idx="5"/>
          </p:nvPr>
        </p:nvSpPr>
        <p:spPr/>
        <p:txBody>
          <a:bodyPr/>
          <a:lstStyle/>
          <a:p>
            <a:fld id="{4D9D351C-CD6A-4EE7-B691-C83BC0E42DF7}" type="slidenum">
              <a:rPr lang="pt-BR" smtClean="0"/>
              <a:t>22</a:t>
            </a:fld>
            <a:endParaRPr lang="pt-BR" dirty="0"/>
          </a:p>
        </p:txBody>
      </p:sp>
    </p:spTree>
    <p:extLst>
      <p:ext uri="{BB962C8B-B14F-4D97-AF65-F5344CB8AC3E}">
        <p14:creationId xmlns:p14="http://schemas.microsoft.com/office/powerpoint/2010/main" val="841773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0D74CF-2053-810E-083B-31CED3E08A14}"/>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65CACD21-732E-0C57-6AE0-EABACD81F2DC}"/>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6E267DC1-B2B1-22D4-F5AC-F40F51B945C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Redução do custo = tanto os algoritmos foram ficando melhores, quanto os frameworks mais eficientes, e o hardware com mais capacidade e velocidade</a:t>
            </a:r>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Sobre hardware -&gt;</a:t>
            </a:r>
          </a:p>
        </p:txBody>
      </p:sp>
      <p:sp>
        <p:nvSpPr>
          <p:cNvPr id="4" name="Espaço Reservado para Número de Slide 3">
            <a:extLst>
              <a:ext uri="{FF2B5EF4-FFF2-40B4-BE49-F238E27FC236}">
                <a16:creationId xmlns:a16="http://schemas.microsoft.com/office/drawing/2014/main" id="{F8513670-932A-A789-7171-6BB93835B7B3}"/>
              </a:ext>
            </a:extLst>
          </p:cNvPr>
          <p:cNvSpPr>
            <a:spLocks noGrp="1"/>
          </p:cNvSpPr>
          <p:nvPr>
            <p:ph type="sldNum" sz="quarter" idx="5"/>
          </p:nvPr>
        </p:nvSpPr>
        <p:spPr/>
        <p:txBody>
          <a:bodyPr/>
          <a:lstStyle/>
          <a:p>
            <a:fld id="{4D9D351C-CD6A-4EE7-B691-C83BC0E42DF7}" type="slidenum">
              <a:rPr lang="pt-BR" smtClean="0"/>
              <a:t>23</a:t>
            </a:fld>
            <a:endParaRPr lang="pt-BR" dirty="0"/>
          </a:p>
        </p:txBody>
      </p:sp>
    </p:spTree>
    <p:extLst>
      <p:ext uri="{BB962C8B-B14F-4D97-AF65-F5344CB8AC3E}">
        <p14:creationId xmlns:p14="http://schemas.microsoft.com/office/powerpoint/2010/main" val="14991020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A1C089-20E0-7033-884B-B773FDD246A1}"/>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10A75A16-280D-FDEA-0899-B87AE9A1886E}"/>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7916EC5D-A44F-1BD1-523D-20526A5E6BB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Pioneiros, deram passos em muitas áreas do machine learning a nível profissional, com soluções grandes</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NVIDIA já entrou no mercado em jogos, em 1999, com Unreal </a:t>
            </a:r>
            <a:r>
              <a:rPr lang="pt-BR" sz="1200" dirty="0" err="1">
                <a:latin typeface="Verdana" panose="020B0604030504040204" pitchFamily="34" charset="0"/>
                <a:ea typeface="Verdana" panose="020B0604030504040204" pitchFamily="34" charset="0"/>
                <a:cs typeface="Verdana" panose="020B0604030504040204" pitchFamily="34" charset="0"/>
              </a:rPr>
              <a:t>Tournament</a:t>
            </a:r>
            <a:r>
              <a:rPr lang="pt-BR" sz="1200" dirty="0">
                <a:latin typeface="Verdana" panose="020B0604030504040204" pitchFamily="34" charset="0"/>
                <a:ea typeface="Verdana" panose="020B0604030504040204" pitchFamily="34" charset="0"/>
                <a:cs typeface="Verdana" panose="020B0604030504040204" pitchFamily="34" charset="0"/>
              </a:rPr>
              <a:t>, mas só em torno de 2005 foi o machine learning com o CUDA</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Em sistemas operacionais tem as threads, cada operação pode dar </a:t>
            </a:r>
            <a:r>
              <a:rPr lang="pt-BR" sz="1200" dirty="0" err="1">
                <a:latin typeface="Verdana" panose="020B0604030504040204" pitchFamily="34" charset="0"/>
                <a:ea typeface="Verdana" panose="020B0604030504040204" pitchFamily="34" charset="0"/>
                <a:cs typeface="Verdana" panose="020B0604030504040204" pitchFamily="34" charset="0"/>
              </a:rPr>
              <a:t>halt</a:t>
            </a:r>
            <a:endParaRPr lang="pt-BR" sz="1200" dirty="0">
              <a:latin typeface="Verdana" panose="020B0604030504040204" pitchFamily="34" charset="0"/>
              <a:ea typeface="Verdana" panose="020B0604030504040204" pitchFamily="34" charset="0"/>
              <a:cs typeface="Verdana" panose="020B0604030504040204" pitchFamily="34" charset="0"/>
            </a:endParaRPr>
          </a:p>
          <a:p>
            <a:r>
              <a:rPr lang="pt-BR" dirty="0"/>
              <a:t>Direct3D 1996</a:t>
            </a:r>
          </a:p>
          <a:p>
            <a:r>
              <a:rPr lang="pt-BR" dirty="0" err="1"/>
              <a:t>Directx</a:t>
            </a:r>
            <a:r>
              <a:rPr lang="pt-BR" dirty="0"/>
              <a:t> 1996</a:t>
            </a:r>
          </a:p>
          <a:p>
            <a:r>
              <a:rPr lang="pt-BR" dirty="0" err="1"/>
              <a:t>Vulkan</a:t>
            </a:r>
            <a:r>
              <a:rPr lang="pt-BR" dirty="0"/>
              <a:t> 2015</a:t>
            </a:r>
          </a:p>
          <a:p>
            <a:r>
              <a:rPr lang="pt-BR" dirty="0" err="1"/>
              <a:t>Opengl</a:t>
            </a:r>
            <a:r>
              <a:rPr lang="pt-BR" dirty="0"/>
              <a:t> 1992</a:t>
            </a:r>
          </a:p>
        </p:txBody>
      </p:sp>
      <p:sp>
        <p:nvSpPr>
          <p:cNvPr id="4" name="Espaço Reservado para Número de Slide 3">
            <a:extLst>
              <a:ext uri="{FF2B5EF4-FFF2-40B4-BE49-F238E27FC236}">
                <a16:creationId xmlns:a16="http://schemas.microsoft.com/office/drawing/2014/main" id="{DB4734B6-FA07-4A49-1AE5-D3978EAE5E0D}"/>
              </a:ext>
            </a:extLst>
          </p:cNvPr>
          <p:cNvSpPr>
            <a:spLocks noGrp="1"/>
          </p:cNvSpPr>
          <p:nvPr>
            <p:ph type="sldNum" sz="quarter" idx="5"/>
          </p:nvPr>
        </p:nvSpPr>
        <p:spPr/>
        <p:txBody>
          <a:bodyPr/>
          <a:lstStyle/>
          <a:p>
            <a:fld id="{4D9D351C-CD6A-4EE7-B691-C83BC0E42DF7}" type="slidenum">
              <a:rPr lang="pt-BR" smtClean="0"/>
              <a:t>24</a:t>
            </a:fld>
            <a:endParaRPr lang="pt-BR" dirty="0"/>
          </a:p>
        </p:txBody>
      </p:sp>
    </p:spTree>
    <p:extLst>
      <p:ext uri="{BB962C8B-B14F-4D97-AF65-F5344CB8AC3E}">
        <p14:creationId xmlns:p14="http://schemas.microsoft.com/office/powerpoint/2010/main" val="17846332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612C36-7920-7F8A-A354-1933EEAFCC45}"/>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13C11DFF-E7A4-A630-E5FA-A584C29CA6CC}"/>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A3B78300-D750-D6F2-4592-17A770F8391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NVIDIA só entrou no mercado de jogos em 1999, com Unreal </a:t>
            </a:r>
            <a:r>
              <a:rPr lang="pt-BR" sz="1200" dirty="0" err="1">
                <a:latin typeface="Verdana" panose="020B0604030504040204" pitchFamily="34" charset="0"/>
                <a:ea typeface="Verdana" panose="020B0604030504040204" pitchFamily="34" charset="0"/>
                <a:cs typeface="Verdana" panose="020B0604030504040204" pitchFamily="34" charset="0"/>
              </a:rPr>
              <a:t>Tournament</a:t>
            </a:r>
            <a:endParaRPr lang="pt-BR" sz="1200" dirty="0">
              <a:latin typeface="Verdana" panose="020B0604030504040204" pitchFamily="34" charset="0"/>
              <a:ea typeface="Verdana" panose="020B0604030504040204" pitchFamily="34" charset="0"/>
              <a:cs typeface="Verdana" panose="020B0604030504040204" pitchFamily="34" charset="0"/>
            </a:endParaRPr>
          </a:p>
          <a:p>
            <a:endParaRPr lang="pt-BR" dirty="0"/>
          </a:p>
          <a:p>
            <a:pPr marL="285750" indent="-285750">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Conceitos de Machine Learning</a:t>
            </a:r>
          </a:p>
          <a:p>
            <a:pPr marL="285750" indent="-285750">
              <a:buFont typeface="Arial" panose="020B0604020202020204" pitchFamily="34" charset="0"/>
              <a:buChar cha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Definição da literatura</a:t>
            </a:r>
          </a:p>
          <a:p>
            <a:pPr marL="285750" indent="-285750">
              <a:buFont typeface="Arial" panose="020B0604020202020204" pitchFamily="34" charset="0"/>
              <a:buChar cha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Como os algoritmos operam</a:t>
            </a:r>
          </a:p>
          <a:p>
            <a:pPr marL="285750" indent="-285750">
              <a:buFont typeface="Arial" panose="020B0604020202020204" pitchFamily="34" charset="0"/>
              <a:buChar cha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História e desenvolvimento</a:t>
            </a:r>
          </a:p>
          <a:p>
            <a:pPr marL="285750" indent="-285750">
              <a:buFont typeface="Arial" panose="020B0604020202020204" pitchFamily="34" charset="0"/>
              <a:buChar cha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200" dirty="0">
                <a:latin typeface="Verdana" panose="020B0604030504040204" pitchFamily="34" charset="0"/>
                <a:ea typeface="Verdana" panose="020B0604030504040204" pitchFamily="34" charset="0"/>
                <a:cs typeface="Verdana" panose="020B0604030504040204" pitchFamily="34" charset="0"/>
              </a:rPr>
              <a:t>Sensibilidade com dados</a:t>
            </a:r>
          </a:p>
          <a:p>
            <a:endParaRPr lang="pt-BR" dirty="0"/>
          </a:p>
        </p:txBody>
      </p:sp>
      <p:sp>
        <p:nvSpPr>
          <p:cNvPr id="4" name="Espaço Reservado para Número de Slide 3">
            <a:extLst>
              <a:ext uri="{FF2B5EF4-FFF2-40B4-BE49-F238E27FC236}">
                <a16:creationId xmlns:a16="http://schemas.microsoft.com/office/drawing/2014/main" id="{FC93F190-DA26-C095-2B9F-7E63CB13C172}"/>
              </a:ext>
            </a:extLst>
          </p:cNvPr>
          <p:cNvSpPr>
            <a:spLocks noGrp="1"/>
          </p:cNvSpPr>
          <p:nvPr>
            <p:ph type="sldNum" sz="quarter" idx="5"/>
          </p:nvPr>
        </p:nvSpPr>
        <p:spPr/>
        <p:txBody>
          <a:bodyPr/>
          <a:lstStyle/>
          <a:p>
            <a:fld id="{4D9D351C-CD6A-4EE7-B691-C83BC0E42DF7}" type="slidenum">
              <a:rPr lang="pt-BR" smtClean="0"/>
              <a:t>25</a:t>
            </a:fld>
            <a:endParaRPr lang="pt-BR" dirty="0"/>
          </a:p>
        </p:txBody>
      </p:sp>
    </p:spTree>
    <p:extLst>
      <p:ext uri="{BB962C8B-B14F-4D97-AF65-F5344CB8AC3E}">
        <p14:creationId xmlns:p14="http://schemas.microsoft.com/office/powerpoint/2010/main" val="14728332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err="1"/>
              <a:t>Neuronio</a:t>
            </a:r>
            <a:r>
              <a:rPr lang="pt-BR" dirty="0"/>
              <a:t> = menor unidade de rede neural</a:t>
            </a:r>
          </a:p>
          <a:p>
            <a:endParaRPr lang="pt-BR" dirty="0"/>
          </a:p>
          <a:p>
            <a:r>
              <a:rPr lang="pt-BR" dirty="0"/>
              <a:t>Serve pra receber números, agregar, aplicar uma função e responder algo</a:t>
            </a:r>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27</a:t>
            </a:fld>
            <a:endParaRPr lang="pt-BR" dirty="0"/>
          </a:p>
        </p:txBody>
      </p:sp>
    </p:spTree>
    <p:extLst>
      <p:ext uri="{BB962C8B-B14F-4D97-AF65-F5344CB8AC3E}">
        <p14:creationId xmlns:p14="http://schemas.microsoft.com/office/powerpoint/2010/main" val="12121115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Exemplo de rede completamente conectada, chamada de rede densa</a:t>
            </a:r>
          </a:p>
          <a:p>
            <a:r>
              <a:rPr lang="pt-BR" dirty="0"/>
              <a:t>todos os neurônios conectam nos da camada seguinte</a:t>
            </a:r>
          </a:p>
          <a:p>
            <a:endParaRPr lang="pt-BR" dirty="0"/>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28</a:t>
            </a:fld>
            <a:endParaRPr lang="pt-BR" dirty="0"/>
          </a:p>
        </p:txBody>
      </p:sp>
    </p:spTree>
    <p:extLst>
      <p:ext uri="{BB962C8B-B14F-4D97-AF65-F5344CB8AC3E}">
        <p14:creationId xmlns:p14="http://schemas.microsoft.com/office/powerpoint/2010/main" val="30926170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Hierárquicas: algumas features só começam a ser observadas dada uma quantidade específica de camadas, e não há um controle</a:t>
            </a:r>
          </a:p>
          <a:p>
            <a:r>
              <a:rPr lang="pt-BR" dirty="0"/>
              <a:t>As ativações dos neurônios vão sempre ditar os valores dos próximos neurônios na camada seguinte</a:t>
            </a:r>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29</a:t>
            </a:fld>
            <a:endParaRPr lang="pt-BR" dirty="0"/>
          </a:p>
        </p:txBody>
      </p:sp>
    </p:spTree>
    <p:extLst>
      <p:ext uri="{BB962C8B-B14F-4D97-AF65-F5344CB8AC3E}">
        <p14:creationId xmlns:p14="http://schemas.microsoft.com/office/powerpoint/2010/main" val="40396008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30</a:t>
            </a:fld>
            <a:endParaRPr lang="pt-BR" dirty="0"/>
          </a:p>
        </p:txBody>
      </p:sp>
    </p:spTree>
    <p:extLst>
      <p:ext uri="{BB962C8B-B14F-4D97-AF65-F5344CB8AC3E}">
        <p14:creationId xmlns:p14="http://schemas.microsoft.com/office/powerpoint/2010/main" val="40223676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Escala = atrapalha a ativação</a:t>
            </a:r>
          </a:p>
          <a:p>
            <a:endParaRPr lang="pt-BR" dirty="0"/>
          </a:p>
          <a:p>
            <a:r>
              <a:rPr lang="pt-BR" dirty="0"/>
              <a:t>Tipo = normalmente espera-se numérico</a:t>
            </a:r>
          </a:p>
          <a:p>
            <a:r>
              <a:rPr lang="pt-BR" dirty="0"/>
              <a:t>Exemplo: estoque, de alimento perecível com data final de validade, e eu quero saber se as minhas vendas vão fechar ou esse alimento vai vencer no meu estoque</a:t>
            </a:r>
          </a:p>
          <a:p>
            <a:endParaRPr lang="pt-BR" dirty="0"/>
          </a:p>
          <a:p>
            <a:r>
              <a:rPr lang="pt-BR" dirty="0"/>
              <a:t>Distribuição: Outliers normalmente vão existir no </a:t>
            </a:r>
            <a:r>
              <a:rPr lang="pt-BR" dirty="0" err="1"/>
              <a:t>dataset</a:t>
            </a:r>
            <a:r>
              <a:rPr lang="pt-BR" dirty="0"/>
              <a:t>, se o seu modelo encostar em um deles</a:t>
            </a:r>
          </a:p>
          <a:p>
            <a:r>
              <a:rPr lang="pt-BR" dirty="0"/>
              <a:t>Temperatura sendo guardada em 8 bits, negativo = -128</a:t>
            </a:r>
          </a:p>
          <a:p>
            <a:endParaRPr lang="pt-BR" dirty="0"/>
          </a:p>
          <a:p>
            <a:r>
              <a:rPr lang="pt-BR" dirty="0"/>
              <a:t>Correlação: redução de dimensionalidade normalmente é uma estratégia</a:t>
            </a:r>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32</a:t>
            </a:fld>
            <a:endParaRPr lang="pt-BR" dirty="0"/>
          </a:p>
        </p:txBody>
      </p:sp>
    </p:spTree>
    <p:extLst>
      <p:ext uri="{BB962C8B-B14F-4D97-AF65-F5344CB8AC3E}">
        <p14:creationId xmlns:p14="http://schemas.microsoft.com/office/powerpoint/2010/main" val="3814749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E50F4E-68EB-32FD-E34F-EAFB9F313962}"/>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EC089734-2C3A-74E8-6B61-42ACE3020C53}"/>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0DB8EA1D-4273-DA26-E1E3-E2077264E9A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err="1">
                <a:latin typeface="Verdana" panose="020B0604030504040204" pitchFamily="34" charset="0"/>
                <a:ea typeface="Verdana" panose="020B0604030504040204" pitchFamily="34" charset="0"/>
                <a:cs typeface="Verdana" panose="020B0604030504040204" pitchFamily="34" charset="0"/>
              </a:rPr>
              <a:t>Reinforcement</a:t>
            </a:r>
            <a:r>
              <a:rPr lang="pt-BR" sz="1200" dirty="0">
                <a:latin typeface="Verdana" panose="020B0604030504040204" pitchFamily="34" charset="0"/>
                <a:ea typeface="Verdana" panose="020B0604030504040204" pitchFamily="34" charset="0"/>
                <a:cs typeface="Verdana" panose="020B0604030504040204" pitchFamily="34" charset="0"/>
              </a:rPr>
              <a:t> Learning</a:t>
            </a:r>
          </a:p>
          <a:p>
            <a:endParaRPr lang="pt-BR" dirty="0"/>
          </a:p>
        </p:txBody>
      </p:sp>
      <p:sp>
        <p:nvSpPr>
          <p:cNvPr id="4" name="Espaço Reservado para Número de Slide 3">
            <a:extLst>
              <a:ext uri="{FF2B5EF4-FFF2-40B4-BE49-F238E27FC236}">
                <a16:creationId xmlns:a16="http://schemas.microsoft.com/office/drawing/2014/main" id="{936BA9C7-6ADE-4452-7292-44C59F0158A4}"/>
              </a:ext>
            </a:extLst>
          </p:cNvPr>
          <p:cNvSpPr>
            <a:spLocks noGrp="1"/>
          </p:cNvSpPr>
          <p:nvPr>
            <p:ph type="sldNum" sz="quarter" idx="5"/>
          </p:nvPr>
        </p:nvSpPr>
        <p:spPr/>
        <p:txBody>
          <a:bodyPr/>
          <a:lstStyle/>
          <a:p>
            <a:fld id="{4D9D351C-CD6A-4EE7-B691-C83BC0E42DF7}" type="slidenum">
              <a:rPr lang="pt-BR" smtClean="0"/>
              <a:t>4</a:t>
            </a:fld>
            <a:endParaRPr lang="pt-BR" dirty="0"/>
          </a:p>
        </p:txBody>
      </p:sp>
    </p:spTree>
    <p:extLst>
      <p:ext uri="{BB962C8B-B14F-4D97-AF65-F5344CB8AC3E}">
        <p14:creationId xmlns:p14="http://schemas.microsoft.com/office/powerpoint/2010/main" val="12092605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Devem ser não-interseccionados, senão o modelo aprende algo que ele avalia. Avaliação enviesada </a:t>
            </a:r>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35</a:t>
            </a:fld>
            <a:endParaRPr lang="pt-BR" dirty="0"/>
          </a:p>
        </p:txBody>
      </p:sp>
    </p:spTree>
    <p:extLst>
      <p:ext uri="{BB962C8B-B14F-4D97-AF65-F5344CB8AC3E}">
        <p14:creationId xmlns:p14="http://schemas.microsoft.com/office/powerpoint/2010/main" val="18511908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2FD793-BDA5-88D4-FA99-93BD59D8989F}"/>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7CAAD07D-E899-4081-FB22-91FC58623CDB}"/>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55C8F3C2-446D-4134-AC45-45B4EF33CEEF}"/>
              </a:ext>
            </a:extLst>
          </p:cNvPr>
          <p:cNvSpPr>
            <a:spLocks noGrp="1"/>
          </p:cNvSpPr>
          <p:nvPr>
            <p:ph type="body" idx="1"/>
          </p:nvPr>
        </p:nvSpPr>
        <p:spPr/>
        <p:txBody>
          <a:bodyPr/>
          <a:lstStyle/>
          <a:p>
            <a:r>
              <a:rPr lang="pt-BR" dirty="0"/>
              <a:t>Devem ser não-interseccionados, senão o modelo aprende algo que ele avalia. Avaliação enviesada </a:t>
            </a:r>
          </a:p>
        </p:txBody>
      </p:sp>
      <p:sp>
        <p:nvSpPr>
          <p:cNvPr id="4" name="Espaço Reservado para Número de Slide 3">
            <a:extLst>
              <a:ext uri="{FF2B5EF4-FFF2-40B4-BE49-F238E27FC236}">
                <a16:creationId xmlns:a16="http://schemas.microsoft.com/office/drawing/2014/main" id="{D931D60F-C350-0667-A8CC-364FD0B3B5B5}"/>
              </a:ext>
            </a:extLst>
          </p:cNvPr>
          <p:cNvSpPr>
            <a:spLocks noGrp="1"/>
          </p:cNvSpPr>
          <p:nvPr>
            <p:ph type="sldNum" sz="quarter" idx="5"/>
          </p:nvPr>
        </p:nvSpPr>
        <p:spPr/>
        <p:txBody>
          <a:bodyPr/>
          <a:lstStyle/>
          <a:p>
            <a:fld id="{4D9D351C-CD6A-4EE7-B691-C83BC0E42DF7}" type="slidenum">
              <a:rPr lang="pt-BR" smtClean="0"/>
              <a:t>36</a:t>
            </a:fld>
            <a:endParaRPr lang="pt-BR" dirty="0"/>
          </a:p>
        </p:txBody>
      </p:sp>
    </p:spTree>
    <p:extLst>
      <p:ext uri="{BB962C8B-B14F-4D97-AF65-F5344CB8AC3E}">
        <p14:creationId xmlns:p14="http://schemas.microsoft.com/office/powerpoint/2010/main" val="33146920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Começa pelo último resultado</a:t>
            </a:r>
          </a:p>
          <a:p>
            <a:endParaRPr lang="pt-BR" dirty="0"/>
          </a:p>
          <a:p>
            <a:r>
              <a:rPr lang="pt-BR" dirty="0"/>
              <a:t>Supondo aqui uma rede com 2 saídas, fazemos então a derivada de ambos</a:t>
            </a:r>
          </a:p>
          <a:p>
            <a:endParaRPr lang="pt-BR" dirty="0"/>
          </a:p>
          <a:p>
            <a:r>
              <a:rPr lang="pt-BR" dirty="0"/>
              <a:t>Valor de out menos valor de target, ou seja, previsto menos original</a:t>
            </a:r>
          </a:p>
          <a:p>
            <a:r>
              <a:rPr lang="pt-BR" dirty="0"/>
              <a:t>Vezes o valor de saída, vezes o complemento do valor de saída</a:t>
            </a:r>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45</a:t>
            </a:fld>
            <a:endParaRPr lang="pt-BR" dirty="0"/>
          </a:p>
        </p:txBody>
      </p:sp>
    </p:spTree>
    <p:extLst>
      <p:ext uri="{BB962C8B-B14F-4D97-AF65-F5344CB8AC3E}">
        <p14:creationId xmlns:p14="http://schemas.microsoft.com/office/powerpoint/2010/main" val="10780944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30729-11C6-B2B7-CE5C-910DD3C9D493}"/>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667B3D82-5DD3-607F-A9EB-6813D6C270F8}"/>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1AF437D9-F6D8-9F58-E309-9BD8B7586B30}"/>
              </a:ext>
            </a:extLst>
          </p:cNvPr>
          <p:cNvSpPr>
            <a:spLocks noGrp="1"/>
          </p:cNvSpPr>
          <p:nvPr>
            <p:ph type="body" idx="1"/>
          </p:nvPr>
        </p:nvSpPr>
        <p:spPr/>
        <p:txBody>
          <a:bodyPr/>
          <a:lstStyle/>
          <a:p>
            <a:r>
              <a:rPr lang="en-US" dirty="0"/>
              <a:t>@book{10.5555/30423,</a:t>
            </a:r>
          </a:p>
          <a:p>
            <a:r>
              <a:rPr lang="en-US" dirty="0"/>
              <a:t>author = {Rich, Elaine},</a:t>
            </a:r>
          </a:p>
          <a:p>
            <a:r>
              <a:rPr lang="en-US" dirty="0"/>
              <a:t>title = {Artificial intelligence},</a:t>
            </a:r>
          </a:p>
          <a:p>
            <a:r>
              <a:rPr lang="en-US" dirty="0"/>
              <a:t>year = {1983},</a:t>
            </a:r>
          </a:p>
          <a:p>
            <a:r>
              <a:rPr lang="en-US" dirty="0" err="1"/>
              <a:t>isbn</a:t>
            </a:r>
            <a:r>
              <a:rPr lang="en-US" dirty="0"/>
              <a:t> = {0070522618},</a:t>
            </a:r>
          </a:p>
          <a:p>
            <a:r>
              <a:rPr lang="en-US" dirty="0"/>
              <a:t>publisher = {McGraw-Hill, Inc.},</a:t>
            </a:r>
          </a:p>
          <a:p>
            <a:r>
              <a:rPr lang="en-US" dirty="0"/>
              <a:t>address = {USA},</a:t>
            </a:r>
          </a:p>
          <a:p>
            <a:r>
              <a:rPr lang="en-US" dirty="0"/>
              <a:t>abstract = {The goal of this book is to provide programmers and computer scientists with a readable introduction to the problems and techniques of artificial intelligence (A.I.). The book can be used either as a text for a course on A.I. or as a self-study guide for computer professionals who want to learn what A.I. is all </a:t>
            </a:r>
            <a:r>
              <a:rPr lang="en-US" dirty="0" err="1"/>
              <a:t>about.The</a:t>
            </a:r>
            <a:r>
              <a:rPr lang="en-US" dirty="0"/>
              <a:t> book was designed as the text for a one-semester, introductory graduate course in A.I. In such a course, it should be possible to cover all of the material in the book. I also require that students read ten or fifteen selected papers from the literature so that they become familiar with the way in which A.I. research is </a:t>
            </a:r>
            <a:r>
              <a:rPr lang="en-US" dirty="0" err="1"/>
              <a:t>conducted.The</a:t>
            </a:r>
            <a:r>
              <a:rPr lang="en-US" dirty="0"/>
              <a:t> book can also serve as the text for a one semester undergraduate A.I. course, but it will not be possible to cover all of the material. Chapters 1-3, 5, 7, and 8 describe basic techniques for problem solving and knowledge representation, and so should be covered as completely as possible. Then, with whatever time remains, topics selected from the remaining chapters can be </a:t>
            </a:r>
            <a:r>
              <a:rPr lang="en-US" dirty="0" err="1"/>
              <a:t>discussed.To</a:t>
            </a:r>
            <a:r>
              <a:rPr lang="en-US" dirty="0"/>
              <a:t> use this book effectively, students should have some background in both computer science and mathematics. As computer science background, they should have experience programming and they should feel comfortable with the material in an undergraduate data structures course. They should be familiar with the use of recursion as a program control structure. And they should be able to do simple analyses of the time complexity of algorithms. As mathematical background, students should have the equivalent of an undergraduate course in logic, including predicate logic with quantifiers and the basic notion of a decision </a:t>
            </a:r>
            <a:r>
              <a:rPr lang="en-US" dirty="0" err="1"/>
              <a:t>procedure.This</a:t>
            </a:r>
            <a:r>
              <a:rPr lang="en-US" dirty="0"/>
              <a:t> book contains, spread throughout it, many references to the A.I. research literature. These references are important for two reasons. First, they make it possible for the student to pursue individual topics in greater depth than is possible within the space restrictions of this book. This is the common reason for including references in a survey text. The second reason that these references have been included is more specific to the content of this book. A.I. is a relatively new discipline. In many areas of the field there is still not complete agreement on how things should be done. The references to the source literature guarantee that students have access not just to one approach, but to as many as possible of those whose eventual success still needs to be determined by further research, both theoretical and </a:t>
            </a:r>
            <a:r>
              <a:rPr lang="en-US" dirty="0" err="1"/>
              <a:t>empirical.Since</a:t>
            </a:r>
            <a:r>
              <a:rPr lang="en-US" dirty="0"/>
              <a:t> the ultimate goal of A.I. is the construction of programs that solve hard problems, no study of A.I. is complete without some experience writing programs. Most A.I. programs are currently written in LISP or in a higher-level language based on LISP. But there is no standard dialect of LISP available, so any attempt to include actual LISP code as part of a text will inevitably lead to a great deal of frustration as students find that they cannot run the examples in the book on the machine they are using. For this reason, the algorithms presented in this book are described in sufficient detail to enable students to exploit them in their programs, but they are not expressed in code. A good book on the use of LISP in A.I. (such as [Winston, 1981; </a:t>
            </a:r>
            <a:r>
              <a:rPr lang="en-US" dirty="0" err="1"/>
              <a:t>Charniak</a:t>
            </a:r>
            <a:r>
              <a:rPr lang="en-US" dirty="0"/>
              <a:t>, 1980]) and a manual for the local dialect of LISP that students will be using are necessary supplements to this book.}</a:t>
            </a:r>
          </a:p>
          <a:p>
            <a:r>
              <a:rPr lang="en-US" dirty="0"/>
              <a:t>}</a:t>
            </a:r>
            <a:endParaRPr lang="pt-BR" dirty="0"/>
          </a:p>
        </p:txBody>
      </p:sp>
      <p:sp>
        <p:nvSpPr>
          <p:cNvPr id="4" name="Espaço Reservado para Número de Slide 3">
            <a:extLst>
              <a:ext uri="{FF2B5EF4-FFF2-40B4-BE49-F238E27FC236}">
                <a16:creationId xmlns:a16="http://schemas.microsoft.com/office/drawing/2014/main" id="{1CE77A7B-A9BB-5D22-4FD2-89E73A23800E}"/>
              </a:ext>
            </a:extLst>
          </p:cNvPr>
          <p:cNvSpPr>
            <a:spLocks noGrp="1"/>
          </p:cNvSpPr>
          <p:nvPr>
            <p:ph type="sldNum" sz="quarter" idx="5"/>
          </p:nvPr>
        </p:nvSpPr>
        <p:spPr/>
        <p:txBody>
          <a:bodyPr/>
          <a:lstStyle/>
          <a:p>
            <a:fld id="{4D9D351C-CD6A-4EE7-B691-C83BC0E42DF7}" type="slidenum">
              <a:rPr lang="pt-BR" smtClean="0"/>
              <a:t>48</a:t>
            </a:fld>
            <a:endParaRPr lang="pt-BR" dirty="0"/>
          </a:p>
        </p:txBody>
      </p:sp>
    </p:spTree>
    <p:extLst>
      <p:ext uri="{BB962C8B-B14F-4D97-AF65-F5344CB8AC3E}">
        <p14:creationId xmlns:p14="http://schemas.microsoft.com/office/powerpoint/2010/main" val="33302914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dirty="0"/>
              <a:t>@book{10.5555/30423,</a:t>
            </a:r>
          </a:p>
          <a:p>
            <a:r>
              <a:rPr lang="en-US" dirty="0"/>
              <a:t>author = {Rich, Elaine},</a:t>
            </a:r>
          </a:p>
          <a:p>
            <a:r>
              <a:rPr lang="en-US" dirty="0"/>
              <a:t>title = {Artificial intelligence},</a:t>
            </a:r>
          </a:p>
          <a:p>
            <a:r>
              <a:rPr lang="en-US" dirty="0"/>
              <a:t>year = {1983},</a:t>
            </a:r>
          </a:p>
          <a:p>
            <a:r>
              <a:rPr lang="en-US" dirty="0" err="1"/>
              <a:t>isbn</a:t>
            </a:r>
            <a:r>
              <a:rPr lang="en-US" dirty="0"/>
              <a:t> = {0070522618},</a:t>
            </a:r>
          </a:p>
          <a:p>
            <a:r>
              <a:rPr lang="en-US" dirty="0"/>
              <a:t>publisher = {McGraw-Hill, Inc.},</a:t>
            </a:r>
          </a:p>
          <a:p>
            <a:r>
              <a:rPr lang="en-US" dirty="0"/>
              <a:t>address = {USA},</a:t>
            </a:r>
          </a:p>
          <a:p>
            <a:r>
              <a:rPr lang="en-US" dirty="0"/>
              <a:t>abstract = {The goal of this book is to provide programmers and computer scientists with a readable introduction to the problems and techniques of artificial intelligence (A.I.). The book can be used either as a text for a course on A.I. or as a self-study guide for computer professionals who want to learn what A.I. is all </a:t>
            </a:r>
            <a:r>
              <a:rPr lang="en-US" dirty="0" err="1"/>
              <a:t>about.The</a:t>
            </a:r>
            <a:r>
              <a:rPr lang="en-US" dirty="0"/>
              <a:t> book was designed as the text for a one-semester, introductory graduate course in A.I. In such a course, it should be possible to cover all of the material in the book. I also require that students read ten or fifteen selected papers from the literature so that they become familiar with the way in which A.I. research is </a:t>
            </a:r>
            <a:r>
              <a:rPr lang="en-US" dirty="0" err="1"/>
              <a:t>conducted.The</a:t>
            </a:r>
            <a:r>
              <a:rPr lang="en-US" dirty="0"/>
              <a:t> book can also serve as the text for a one semester undergraduate A.I. course, but it will not be possible to cover all of the material. Chapters 1-3, 5, 7, and 8 describe basic techniques for problem solving and knowledge representation, and so should be covered as completely as possible. Then, with whatever time remains, topics selected from the remaining chapters can be </a:t>
            </a:r>
            <a:r>
              <a:rPr lang="en-US" dirty="0" err="1"/>
              <a:t>discussed.To</a:t>
            </a:r>
            <a:r>
              <a:rPr lang="en-US" dirty="0"/>
              <a:t> use this book effectively, students should have some background in both computer science and mathematics. As computer science background, they should have experience programming and they should feel comfortable with the material in an undergraduate data structures course. They should be familiar with the use of recursion as a program control structure. And they should be able to do simple analyses of the time complexity of algorithms. As mathematical background, students should have the equivalent of an undergraduate course in logic, including predicate logic with quantifiers and the basic notion of a decision </a:t>
            </a:r>
            <a:r>
              <a:rPr lang="en-US" dirty="0" err="1"/>
              <a:t>procedure.This</a:t>
            </a:r>
            <a:r>
              <a:rPr lang="en-US" dirty="0"/>
              <a:t> book contains, spread throughout it, many references to the A.I. research literature. These references are important for two reasons. First, they make it possible for the student to pursue individual topics in greater depth than is possible within the space restrictions of this book. This is the common reason for including references in a survey text. The second reason that these references have been included is more specific to the content of this book. A.I. is a relatively new discipline. In many areas of the field there is still not complete agreement on how things should be done. The references to the source literature guarantee that students have access not just to one approach, but to as many as possible of those whose eventual success still needs to be determined by further research, both theoretical and </a:t>
            </a:r>
            <a:r>
              <a:rPr lang="en-US" dirty="0" err="1"/>
              <a:t>empirical.Since</a:t>
            </a:r>
            <a:r>
              <a:rPr lang="en-US" dirty="0"/>
              <a:t> the ultimate goal of A.I. is the construction of programs that solve hard problems, no study of A.I. is complete without some experience writing programs. Most A.I. programs are currently written in LISP or in a higher-level language based on LISP. But there is no standard dialect of LISP available, so any attempt to include actual LISP code as part of a text will inevitably lead to a great deal of frustration as students find that they cannot run the examples in the book on the machine they are using. For this reason, the algorithms presented in this book are described in sufficient detail to enable students to exploit them in their programs, but they are not expressed in code. A good book on the use of LISP in A.I. (such as [Winston, 1981; </a:t>
            </a:r>
            <a:r>
              <a:rPr lang="en-US" dirty="0" err="1"/>
              <a:t>Charniak</a:t>
            </a:r>
            <a:r>
              <a:rPr lang="en-US" dirty="0"/>
              <a:t>, 1980]) and a manual for the local dialect of LISP that students will be using are necessary supplements to this book.}</a:t>
            </a:r>
          </a:p>
          <a:p>
            <a:r>
              <a:rPr lang="en-US" dirty="0"/>
              <a:t>}</a:t>
            </a:r>
            <a:endParaRPr lang="pt-BR" dirty="0"/>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49</a:t>
            </a:fld>
            <a:endParaRPr lang="pt-BR" dirty="0"/>
          </a:p>
        </p:txBody>
      </p:sp>
    </p:spTree>
    <p:extLst>
      <p:ext uri="{BB962C8B-B14F-4D97-AF65-F5344CB8AC3E}">
        <p14:creationId xmlns:p14="http://schemas.microsoft.com/office/powerpoint/2010/main" val="262311879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B5F0CF-B9E6-2AA8-2B7D-56595C8A67C1}"/>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54215362-A7C2-D56D-2563-7C8867981AFB}"/>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78874322-EA6B-49DA-8F04-112115D7A5D6}"/>
              </a:ext>
            </a:extLst>
          </p:cNvPr>
          <p:cNvSpPr>
            <a:spLocks noGrp="1"/>
          </p:cNvSpPr>
          <p:nvPr>
            <p:ph type="body" idx="1"/>
          </p:nvPr>
        </p:nvSpPr>
        <p:spPr/>
        <p:txBody>
          <a:bodyPr/>
          <a:lstStyle/>
          <a:p>
            <a:r>
              <a:rPr lang="en-US" dirty="0"/>
              <a:t>@book{10.5555/30423,</a:t>
            </a:r>
          </a:p>
          <a:p>
            <a:r>
              <a:rPr lang="en-US" dirty="0"/>
              <a:t>author = {Rich, Elaine},</a:t>
            </a:r>
          </a:p>
          <a:p>
            <a:r>
              <a:rPr lang="en-US" dirty="0"/>
              <a:t>title = {Artificial intelligence},</a:t>
            </a:r>
          </a:p>
          <a:p>
            <a:r>
              <a:rPr lang="en-US" dirty="0"/>
              <a:t>year = {1983},</a:t>
            </a:r>
          </a:p>
          <a:p>
            <a:r>
              <a:rPr lang="en-US" dirty="0" err="1"/>
              <a:t>isbn</a:t>
            </a:r>
            <a:r>
              <a:rPr lang="en-US" dirty="0"/>
              <a:t> = {0070522618},</a:t>
            </a:r>
          </a:p>
          <a:p>
            <a:r>
              <a:rPr lang="en-US" dirty="0"/>
              <a:t>publisher = {McGraw-Hill, Inc.},</a:t>
            </a:r>
          </a:p>
          <a:p>
            <a:r>
              <a:rPr lang="en-US" dirty="0"/>
              <a:t>address = {USA},</a:t>
            </a:r>
          </a:p>
          <a:p>
            <a:r>
              <a:rPr lang="en-US" dirty="0"/>
              <a:t>abstract = {The goal of this book is to provide programmers and computer scientists with a readable introduction to the problems and techniques of artificial intelligence (A.I.). The book can be used either as a text for a course on A.I. or as a self-study guide for computer professionals who want to learn what A.I. is all </a:t>
            </a:r>
            <a:r>
              <a:rPr lang="en-US" dirty="0" err="1"/>
              <a:t>about.The</a:t>
            </a:r>
            <a:r>
              <a:rPr lang="en-US" dirty="0"/>
              <a:t> book was designed as the text for a one-semester, introductory graduate course in A.I. In such a course, it should be possible to cover all of the material in the book. I also require that students read ten or fifteen selected papers from the literature so that they become familiar with the way in which A.I. research is </a:t>
            </a:r>
            <a:r>
              <a:rPr lang="en-US" dirty="0" err="1"/>
              <a:t>conducted.The</a:t>
            </a:r>
            <a:r>
              <a:rPr lang="en-US" dirty="0"/>
              <a:t> book can also serve as the text for a one semester undergraduate A.I. course, but it will not be possible to cover all of the material. Chapters 1-3, 5, 7, and 8 describe basic techniques for problem solving and knowledge representation, and so should be covered as completely as possible. Then, with whatever time remains, topics selected from the remaining chapters can be </a:t>
            </a:r>
            <a:r>
              <a:rPr lang="en-US" dirty="0" err="1"/>
              <a:t>discussed.To</a:t>
            </a:r>
            <a:r>
              <a:rPr lang="en-US" dirty="0"/>
              <a:t> use this book effectively, students should have some background in both computer science and mathematics. As computer science background, they should have experience programming and they should feel comfortable with the material in an undergraduate data structures course. They should be familiar with the use of recursion as a program control structure. And they should be able to do simple analyses of the time complexity of algorithms. As mathematical background, students should have the equivalent of an undergraduate course in logic, including predicate logic with quantifiers and the basic notion of a decision </a:t>
            </a:r>
            <a:r>
              <a:rPr lang="en-US" dirty="0" err="1"/>
              <a:t>procedure.This</a:t>
            </a:r>
            <a:r>
              <a:rPr lang="en-US" dirty="0"/>
              <a:t> book contains, spread throughout it, many references to the A.I. research literature. These references are important for two reasons. First, they make it possible for the student to pursue individual topics in greater depth than is possible within the space restrictions of this book. This is the common reason for including references in a survey text. The second reason that these references have been included is more specific to the content of this book. A.I. is a relatively new discipline. In many areas of the field there is still not complete agreement on how things should be done. The references to the source literature guarantee that students have access not just to one approach, but to as many as possible of those whose eventual success still needs to be determined by further research, both theoretical and </a:t>
            </a:r>
            <a:r>
              <a:rPr lang="en-US" dirty="0" err="1"/>
              <a:t>empirical.Since</a:t>
            </a:r>
            <a:r>
              <a:rPr lang="en-US" dirty="0"/>
              <a:t> the ultimate goal of A.I. is the construction of programs that solve hard problems, no study of A.I. is complete without some experience writing programs. Most A.I. programs are currently written in LISP or in a higher-level language based on LISP. But there is no standard dialect of LISP available, so any attempt to include actual LISP code as part of a text will inevitably lead to a great deal of frustration as students find that they cannot run the examples in the book on the machine they are using. For this reason, the algorithms presented in this book are described in sufficient detail to enable students to exploit them in their programs, but they are not expressed in code. A good book on the use of LISP in A.I. (such as [Winston, 1981; </a:t>
            </a:r>
            <a:r>
              <a:rPr lang="en-US" dirty="0" err="1"/>
              <a:t>Charniak</a:t>
            </a:r>
            <a:r>
              <a:rPr lang="en-US" dirty="0"/>
              <a:t>, 1980]) and a manual for the local dialect of LISP that students will be using are necessary supplements to this book.}</a:t>
            </a:r>
          </a:p>
          <a:p>
            <a:r>
              <a:rPr lang="en-US" dirty="0"/>
              <a:t>}</a:t>
            </a:r>
            <a:endParaRPr lang="pt-BR" dirty="0"/>
          </a:p>
        </p:txBody>
      </p:sp>
      <p:sp>
        <p:nvSpPr>
          <p:cNvPr id="4" name="Espaço Reservado para Número de Slide 3">
            <a:extLst>
              <a:ext uri="{FF2B5EF4-FFF2-40B4-BE49-F238E27FC236}">
                <a16:creationId xmlns:a16="http://schemas.microsoft.com/office/drawing/2014/main" id="{62166163-7E4E-B390-6180-BD0DD3AD02EE}"/>
              </a:ext>
            </a:extLst>
          </p:cNvPr>
          <p:cNvSpPr>
            <a:spLocks noGrp="1"/>
          </p:cNvSpPr>
          <p:nvPr>
            <p:ph type="sldNum" sz="quarter" idx="5"/>
          </p:nvPr>
        </p:nvSpPr>
        <p:spPr/>
        <p:txBody>
          <a:bodyPr/>
          <a:lstStyle/>
          <a:p>
            <a:fld id="{4D9D351C-CD6A-4EE7-B691-C83BC0E42DF7}" type="slidenum">
              <a:rPr lang="pt-BR" smtClean="0"/>
              <a:t>50</a:t>
            </a:fld>
            <a:endParaRPr lang="pt-BR" dirty="0"/>
          </a:p>
        </p:txBody>
      </p:sp>
    </p:spTree>
    <p:extLst>
      <p:ext uri="{BB962C8B-B14F-4D97-AF65-F5344CB8AC3E}">
        <p14:creationId xmlns:p14="http://schemas.microsoft.com/office/powerpoint/2010/main" val="8992603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DD051F-63EE-8F29-E217-5E35DD425472}"/>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832DFB7C-074E-1AF0-F5A2-191BCCBF2AB0}"/>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AA3E8B69-0858-8218-6BB3-DDA3A9C08C75}"/>
              </a:ext>
            </a:extLst>
          </p:cNvPr>
          <p:cNvSpPr>
            <a:spLocks noGrp="1"/>
          </p:cNvSpPr>
          <p:nvPr>
            <p:ph type="body" idx="1"/>
          </p:nvPr>
        </p:nvSpPr>
        <p:spPr/>
        <p:txBody>
          <a:bodyPr/>
          <a:lstStyle/>
          <a:p>
            <a:r>
              <a:rPr lang="en-US" dirty="0"/>
              <a:t>@book{10.5555/30423,</a:t>
            </a:r>
          </a:p>
          <a:p>
            <a:r>
              <a:rPr lang="en-US" dirty="0"/>
              <a:t>author = {Rich, Elaine},</a:t>
            </a:r>
          </a:p>
          <a:p>
            <a:r>
              <a:rPr lang="en-US" dirty="0"/>
              <a:t>title = {Artificial intelligence},</a:t>
            </a:r>
          </a:p>
          <a:p>
            <a:r>
              <a:rPr lang="en-US" dirty="0"/>
              <a:t>year = {1983},</a:t>
            </a:r>
          </a:p>
          <a:p>
            <a:r>
              <a:rPr lang="en-US" dirty="0" err="1"/>
              <a:t>isbn</a:t>
            </a:r>
            <a:r>
              <a:rPr lang="en-US" dirty="0"/>
              <a:t> = {0070522618},</a:t>
            </a:r>
          </a:p>
          <a:p>
            <a:r>
              <a:rPr lang="en-US" dirty="0"/>
              <a:t>publisher = {McGraw-Hill, Inc.},</a:t>
            </a:r>
          </a:p>
          <a:p>
            <a:r>
              <a:rPr lang="en-US" dirty="0"/>
              <a:t>address = {USA},</a:t>
            </a:r>
          </a:p>
          <a:p>
            <a:r>
              <a:rPr lang="en-US" dirty="0"/>
              <a:t>abstract = {The goal of this book is to provide programmers and computer scientists with a readable introduction to the problems and techniques of artificial intelligence (A.I.). The book can be used either as a text for a course on A.I. or as a self-study guide for computer professionals who want to learn what A.I. is all </a:t>
            </a:r>
            <a:r>
              <a:rPr lang="en-US" dirty="0" err="1"/>
              <a:t>about.The</a:t>
            </a:r>
            <a:r>
              <a:rPr lang="en-US" dirty="0"/>
              <a:t> book was designed as the text for a one-semester, introductory graduate course in A.I. In such a course, it should be possible to cover all of the material in the book. I also require that students read ten or fifteen selected papers from the literature so that they become familiar with the way in which A.I. research is </a:t>
            </a:r>
            <a:r>
              <a:rPr lang="en-US" dirty="0" err="1"/>
              <a:t>conducted.The</a:t>
            </a:r>
            <a:r>
              <a:rPr lang="en-US" dirty="0"/>
              <a:t> book can also serve as the text for a one semester undergraduate A.I. course, but it will not be possible to cover all of the material. Chapters 1-3, 5, 7, and 8 describe basic techniques for problem solving and knowledge representation, and so should be covered as completely as possible. Then, with whatever time remains, topics selected from the remaining chapters can be </a:t>
            </a:r>
            <a:r>
              <a:rPr lang="en-US" dirty="0" err="1"/>
              <a:t>discussed.To</a:t>
            </a:r>
            <a:r>
              <a:rPr lang="en-US" dirty="0"/>
              <a:t> use this book effectively, students should have some background in both computer science and mathematics. As computer science background, they should have experience programming and they should feel comfortable with the material in an undergraduate data structures course. They should be familiar with the use of recursion as a program control structure. And they should be able to do simple analyses of the time complexity of algorithms. As mathematical background, students should have the equivalent of an undergraduate course in logic, including predicate logic with quantifiers and the basic notion of a decision </a:t>
            </a:r>
            <a:r>
              <a:rPr lang="en-US" dirty="0" err="1"/>
              <a:t>procedure.This</a:t>
            </a:r>
            <a:r>
              <a:rPr lang="en-US" dirty="0"/>
              <a:t> book contains, spread throughout it, many references to the A.I. research literature. These references are important for two reasons. First, they make it possible for the student to pursue individual topics in greater depth than is possible within the space restrictions of this book. This is the common reason for including references in a survey text. The second reason that these references have been included is more specific to the content of this book. A.I. is a relatively new discipline. In many areas of the field there is still not complete agreement on how things should be done. The references to the source literature guarantee that students have access not just to one approach, but to as many as possible of those whose eventual success still needs to be determined by further research, both theoretical and </a:t>
            </a:r>
            <a:r>
              <a:rPr lang="en-US" dirty="0" err="1"/>
              <a:t>empirical.Since</a:t>
            </a:r>
            <a:r>
              <a:rPr lang="en-US" dirty="0"/>
              <a:t> the ultimate goal of A.I. is the construction of programs that solve hard problems, no study of A.I. is complete without some experience writing programs. Most A.I. programs are currently written in LISP or in a higher-level language based on LISP. But there is no standard dialect of LISP available, so any attempt to include actual LISP code as part of a text will inevitably lead to a great deal of frustration as students find that they cannot run the examples in the book on the machine they are using. For this reason, the algorithms presented in this book are described in sufficient detail to enable students to exploit them in their programs, but they are not expressed in code. A good book on the use of LISP in A.I. (such as [Winston, 1981; </a:t>
            </a:r>
            <a:r>
              <a:rPr lang="en-US" dirty="0" err="1"/>
              <a:t>Charniak</a:t>
            </a:r>
            <a:r>
              <a:rPr lang="en-US" dirty="0"/>
              <a:t>, 1980]) and a manual for the local dialect of LISP that students will be using are necessary supplements to this book.}</a:t>
            </a:r>
          </a:p>
          <a:p>
            <a:r>
              <a:rPr lang="en-US" dirty="0"/>
              <a:t>}</a:t>
            </a:r>
            <a:endParaRPr lang="pt-BR" dirty="0"/>
          </a:p>
        </p:txBody>
      </p:sp>
      <p:sp>
        <p:nvSpPr>
          <p:cNvPr id="4" name="Espaço Reservado para Número de Slide 3">
            <a:extLst>
              <a:ext uri="{FF2B5EF4-FFF2-40B4-BE49-F238E27FC236}">
                <a16:creationId xmlns:a16="http://schemas.microsoft.com/office/drawing/2014/main" id="{A9B30EF2-8814-B698-FBE8-0A53D5AFBEA1}"/>
              </a:ext>
            </a:extLst>
          </p:cNvPr>
          <p:cNvSpPr>
            <a:spLocks noGrp="1"/>
          </p:cNvSpPr>
          <p:nvPr>
            <p:ph type="sldNum" sz="quarter" idx="5"/>
          </p:nvPr>
        </p:nvSpPr>
        <p:spPr/>
        <p:txBody>
          <a:bodyPr/>
          <a:lstStyle/>
          <a:p>
            <a:fld id="{4D9D351C-CD6A-4EE7-B691-C83BC0E42DF7}" type="slidenum">
              <a:rPr lang="pt-BR" smtClean="0"/>
              <a:t>51</a:t>
            </a:fld>
            <a:endParaRPr lang="pt-BR" dirty="0"/>
          </a:p>
        </p:txBody>
      </p:sp>
    </p:spTree>
    <p:extLst>
      <p:ext uri="{BB962C8B-B14F-4D97-AF65-F5344CB8AC3E}">
        <p14:creationId xmlns:p14="http://schemas.microsoft.com/office/powerpoint/2010/main" val="324988921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O que o framework não faz? Coletar e ajustar os dados do problema</a:t>
            </a:r>
          </a:p>
          <a:p>
            <a:endParaRPr lang="pt-BR" dirty="0"/>
          </a:p>
          <a:p>
            <a:r>
              <a:rPr lang="pt-BR" dirty="0"/>
              <a:t>GPU calcula usando Tensor.</a:t>
            </a:r>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52</a:t>
            </a:fld>
            <a:endParaRPr lang="pt-BR" dirty="0"/>
          </a:p>
        </p:txBody>
      </p:sp>
    </p:spTree>
    <p:extLst>
      <p:ext uri="{BB962C8B-B14F-4D97-AF65-F5344CB8AC3E}">
        <p14:creationId xmlns:p14="http://schemas.microsoft.com/office/powerpoint/2010/main" val="16215039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AE607A-F767-E8C4-FCFE-AE7C8934CE7F}"/>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280D5BA5-C7FA-FF75-B304-05094EC6B022}"/>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51F31A3B-30B2-39A8-8B6E-2E208C54DF6F}"/>
              </a:ext>
            </a:extLst>
          </p:cNvPr>
          <p:cNvSpPr>
            <a:spLocks noGrp="1"/>
          </p:cNvSpPr>
          <p:nvPr>
            <p:ph type="body" idx="1"/>
          </p:nvPr>
        </p:nvSpPr>
        <p:spPr/>
        <p:txBody>
          <a:bodyPr/>
          <a:lstStyle/>
          <a:p>
            <a:r>
              <a:rPr lang="pt-BR" dirty="0"/>
              <a:t>EXEMPLO DE APRENDIZADO SUPERVISIONADO 1</a:t>
            </a:r>
          </a:p>
          <a:p>
            <a:endParaRPr lang="pt-BR" dirty="0"/>
          </a:p>
          <a:p>
            <a:r>
              <a:rPr lang="pt-BR" dirty="0"/>
              <a:t>https://spotintelligence.com/2024/05/06/support-vector-machines-svm/</a:t>
            </a:r>
          </a:p>
        </p:txBody>
      </p:sp>
      <p:sp>
        <p:nvSpPr>
          <p:cNvPr id="4" name="Espaço Reservado para Número de Slide 3">
            <a:extLst>
              <a:ext uri="{FF2B5EF4-FFF2-40B4-BE49-F238E27FC236}">
                <a16:creationId xmlns:a16="http://schemas.microsoft.com/office/drawing/2014/main" id="{67BEDC38-F5E3-E9FC-1C4A-56B603B390A0}"/>
              </a:ext>
            </a:extLst>
          </p:cNvPr>
          <p:cNvSpPr>
            <a:spLocks noGrp="1"/>
          </p:cNvSpPr>
          <p:nvPr>
            <p:ph type="sldNum" sz="quarter" idx="5"/>
          </p:nvPr>
        </p:nvSpPr>
        <p:spPr/>
        <p:txBody>
          <a:bodyPr/>
          <a:lstStyle/>
          <a:p>
            <a:fld id="{4D9D351C-CD6A-4EE7-B691-C83BC0E42DF7}" type="slidenum">
              <a:rPr lang="pt-BR" smtClean="0"/>
              <a:t>53</a:t>
            </a:fld>
            <a:endParaRPr lang="pt-BR" dirty="0"/>
          </a:p>
        </p:txBody>
      </p:sp>
    </p:spTree>
    <p:extLst>
      <p:ext uri="{BB962C8B-B14F-4D97-AF65-F5344CB8AC3E}">
        <p14:creationId xmlns:p14="http://schemas.microsoft.com/office/powerpoint/2010/main" val="383348829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https://spotintelligence.com/2024/05/06/support-vector-machines-svm/</a:t>
            </a:r>
          </a:p>
        </p:txBody>
      </p:sp>
      <p:sp>
        <p:nvSpPr>
          <p:cNvPr id="4" name="Espaço Reservado para Número de Slide 3"/>
          <p:cNvSpPr>
            <a:spLocks noGrp="1"/>
          </p:cNvSpPr>
          <p:nvPr>
            <p:ph type="sldNum" sz="quarter" idx="5"/>
          </p:nvPr>
        </p:nvSpPr>
        <p:spPr/>
        <p:txBody>
          <a:bodyPr/>
          <a:lstStyle/>
          <a:p>
            <a:fld id="{4D9D351C-CD6A-4EE7-B691-C83BC0E42DF7}" type="slidenum">
              <a:rPr lang="pt-BR" smtClean="0"/>
              <a:t>54</a:t>
            </a:fld>
            <a:endParaRPr lang="pt-BR" dirty="0"/>
          </a:p>
        </p:txBody>
      </p:sp>
    </p:spTree>
    <p:extLst>
      <p:ext uri="{BB962C8B-B14F-4D97-AF65-F5344CB8AC3E}">
        <p14:creationId xmlns:p14="http://schemas.microsoft.com/office/powerpoint/2010/main" val="1146064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F2DCA7-60D8-8710-6FD1-E871A8D51426}"/>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A53038DE-0949-A5AE-15B1-5460BFDE76AD}"/>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7FFA07AB-A57E-F7AE-DFAF-A715B2F0307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err="1">
                <a:latin typeface="Verdana" panose="020B0604030504040204" pitchFamily="34" charset="0"/>
                <a:ea typeface="Verdana" panose="020B0604030504040204" pitchFamily="34" charset="0"/>
                <a:cs typeface="Verdana" panose="020B0604030504040204" pitchFamily="34" charset="0"/>
              </a:rPr>
              <a:t>Reinforcement</a:t>
            </a:r>
            <a:r>
              <a:rPr lang="pt-BR" sz="1200" dirty="0">
                <a:latin typeface="Verdana" panose="020B0604030504040204" pitchFamily="34" charset="0"/>
                <a:ea typeface="Verdana" panose="020B0604030504040204" pitchFamily="34" charset="0"/>
                <a:cs typeface="Verdana" panose="020B0604030504040204" pitchFamily="34" charset="0"/>
              </a:rPr>
              <a:t> Learning</a:t>
            </a:r>
          </a:p>
          <a:p>
            <a:endParaRPr lang="pt-BR" dirty="0"/>
          </a:p>
        </p:txBody>
      </p:sp>
      <p:sp>
        <p:nvSpPr>
          <p:cNvPr id="4" name="Espaço Reservado para Número de Slide 3">
            <a:extLst>
              <a:ext uri="{FF2B5EF4-FFF2-40B4-BE49-F238E27FC236}">
                <a16:creationId xmlns:a16="http://schemas.microsoft.com/office/drawing/2014/main" id="{9ED86FF7-421D-4FD3-59B9-21160BDB4158}"/>
              </a:ext>
            </a:extLst>
          </p:cNvPr>
          <p:cNvSpPr>
            <a:spLocks noGrp="1"/>
          </p:cNvSpPr>
          <p:nvPr>
            <p:ph type="sldNum" sz="quarter" idx="5"/>
          </p:nvPr>
        </p:nvSpPr>
        <p:spPr/>
        <p:txBody>
          <a:bodyPr/>
          <a:lstStyle/>
          <a:p>
            <a:fld id="{4D9D351C-CD6A-4EE7-B691-C83BC0E42DF7}" type="slidenum">
              <a:rPr lang="pt-BR" smtClean="0"/>
              <a:t>5</a:t>
            </a:fld>
            <a:endParaRPr lang="pt-BR" dirty="0"/>
          </a:p>
        </p:txBody>
      </p:sp>
    </p:spTree>
    <p:extLst>
      <p:ext uri="{BB962C8B-B14F-4D97-AF65-F5344CB8AC3E}">
        <p14:creationId xmlns:p14="http://schemas.microsoft.com/office/powerpoint/2010/main" val="7213584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6F5F48-F496-320E-3DF9-AD1D408CB856}"/>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93B39C6C-EB25-9F52-FD51-A44A677A516F}"/>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0B213168-2F04-5061-13EB-A2E8CC278F64}"/>
              </a:ext>
            </a:extLst>
          </p:cNvPr>
          <p:cNvSpPr>
            <a:spLocks noGrp="1"/>
          </p:cNvSpPr>
          <p:nvPr>
            <p:ph type="body" idx="1"/>
          </p:nvPr>
        </p:nvSpPr>
        <p:spPr/>
        <p:txBody>
          <a:bodyPr/>
          <a:lstStyle/>
          <a:p>
            <a:r>
              <a:rPr lang="en-US" dirty="0"/>
              <a:t>@book{10.5555/30423,</a:t>
            </a:r>
          </a:p>
          <a:p>
            <a:r>
              <a:rPr lang="en-US" dirty="0"/>
              <a:t>author = {Rich, Elaine},</a:t>
            </a:r>
          </a:p>
          <a:p>
            <a:r>
              <a:rPr lang="en-US" dirty="0"/>
              <a:t>title = {Artificial intelligence},</a:t>
            </a:r>
          </a:p>
          <a:p>
            <a:r>
              <a:rPr lang="en-US" dirty="0"/>
              <a:t>year = {1983},</a:t>
            </a:r>
          </a:p>
          <a:p>
            <a:r>
              <a:rPr lang="en-US" dirty="0" err="1"/>
              <a:t>isbn</a:t>
            </a:r>
            <a:r>
              <a:rPr lang="en-US" dirty="0"/>
              <a:t> = {0070522618},</a:t>
            </a:r>
          </a:p>
          <a:p>
            <a:r>
              <a:rPr lang="en-US" dirty="0"/>
              <a:t>publisher = {McGraw-Hill, Inc.},</a:t>
            </a:r>
          </a:p>
          <a:p>
            <a:r>
              <a:rPr lang="en-US" dirty="0"/>
              <a:t>address = {USA},</a:t>
            </a:r>
          </a:p>
          <a:p>
            <a:r>
              <a:rPr lang="en-US" dirty="0"/>
              <a:t>abstract = {The goal of this book is to provide programmers and computer scientists with a readable introduction to the problems and techniques of artificial intelligence (A.I.). The book can be used either as a text for a course on A.I. or as a self-study guide for computer professionals who want to learn what A.I. is all </a:t>
            </a:r>
            <a:r>
              <a:rPr lang="en-US" dirty="0" err="1"/>
              <a:t>about.The</a:t>
            </a:r>
            <a:r>
              <a:rPr lang="en-US" dirty="0"/>
              <a:t> book was designed as the text for a one-semester, introductory graduate course in A.I. In such a course, it should be possible to cover all of the material in the book. I also require that students read ten or fifteen selected papers from the literature so that they become familiar with the way in which A.I. research is </a:t>
            </a:r>
            <a:r>
              <a:rPr lang="en-US" dirty="0" err="1"/>
              <a:t>conducted.The</a:t>
            </a:r>
            <a:r>
              <a:rPr lang="en-US" dirty="0"/>
              <a:t> book can also serve as the text for a one semester undergraduate A.I. course, but it will not be possible to cover all of the material. Chapters 1-3, 5, 7, and 8 describe basic techniques for problem solving and knowledge representation, and so should be covered as completely as possible. Then, with whatever time remains, topics selected from the remaining chapters can be </a:t>
            </a:r>
            <a:r>
              <a:rPr lang="en-US" dirty="0" err="1"/>
              <a:t>discussed.To</a:t>
            </a:r>
            <a:r>
              <a:rPr lang="en-US" dirty="0"/>
              <a:t> use this book effectively, students should have some background in both computer science and mathematics. As computer science background, they should have experience programming and they should feel comfortable with the material in an undergraduate data structures course. They should be familiar with the use of recursion as a program control structure. And they should be able to do simple analyses of the time complexity of algorithms. As mathematical background, students should have the equivalent of an undergraduate course in logic, including predicate logic with quantifiers and the basic notion of a decision </a:t>
            </a:r>
            <a:r>
              <a:rPr lang="en-US" dirty="0" err="1"/>
              <a:t>procedure.This</a:t>
            </a:r>
            <a:r>
              <a:rPr lang="en-US" dirty="0"/>
              <a:t> book contains, spread throughout it, many references to the A.I. research literature. These references are important for two reasons. First, they make it possible for the student to pursue individual topics in greater depth than is possible within the space restrictions of this book. This is the common reason for including references in a survey text. The second reason that these references have been included is more specific to the content of this book. A.I. is a relatively new discipline. In many areas of the field there is still not complete agreement on how things should be done. The references to the source literature guarantee that students have access not just to one approach, but to as many as possible of those whose eventual success still needs to be determined by further research, both theoretical and </a:t>
            </a:r>
            <a:r>
              <a:rPr lang="en-US" dirty="0" err="1"/>
              <a:t>empirical.Since</a:t>
            </a:r>
            <a:r>
              <a:rPr lang="en-US" dirty="0"/>
              <a:t> the ultimate goal of A.I. is the construction of programs that solve hard problems, no study of A.I. is complete without some experience writing programs. Most A.I. programs are currently written in LISP or in a higher-level language based on LISP. But there is no standard dialect of LISP available, so any attempt to include actual LISP code as part of a text will inevitably lead to a great deal of frustration as students find that they cannot run the examples in the book on the machine they are using. For this reason, the algorithms presented in this book are described in sufficient detail to enable students to exploit them in their programs, but they are not expressed in code. A good book on the use of LISP in A.I. (such as [Winston, 1981; </a:t>
            </a:r>
            <a:r>
              <a:rPr lang="en-US" dirty="0" err="1"/>
              <a:t>Charniak</a:t>
            </a:r>
            <a:r>
              <a:rPr lang="en-US" dirty="0"/>
              <a:t>, 1980]) and a manual for the local dialect of LISP that students will be using are necessary supplements to this book.}</a:t>
            </a:r>
          </a:p>
          <a:p>
            <a:r>
              <a:rPr lang="en-US" dirty="0"/>
              <a:t>}</a:t>
            </a:r>
            <a:endParaRPr lang="pt-BR" dirty="0"/>
          </a:p>
        </p:txBody>
      </p:sp>
      <p:sp>
        <p:nvSpPr>
          <p:cNvPr id="4" name="Espaço Reservado para Número de Slide 3">
            <a:extLst>
              <a:ext uri="{FF2B5EF4-FFF2-40B4-BE49-F238E27FC236}">
                <a16:creationId xmlns:a16="http://schemas.microsoft.com/office/drawing/2014/main" id="{5369F443-3095-DEFD-B5B0-EC4A30B9C59C}"/>
              </a:ext>
            </a:extLst>
          </p:cNvPr>
          <p:cNvSpPr>
            <a:spLocks noGrp="1"/>
          </p:cNvSpPr>
          <p:nvPr>
            <p:ph type="sldNum" sz="quarter" idx="5"/>
          </p:nvPr>
        </p:nvSpPr>
        <p:spPr/>
        <p:txBody>
          <a:bodyPr/>
          <a:lstStyle/>
          <a:p>
            <a:fld id="{4D9D351C-CD6A-4EE7-B691-C83BC0E42DF7}" type="slidenum">
              <a:rPr lang="pt-BR" smtClean="0"/>
              <a:t>57</a:t>
            </a:fld>
            <a:endParaRPr lang="pt-BR" dirty="0"/>
          </a:p>
        </p:txBody>
      </p:sp>
    </p:spTree>
    <p:extLst>
      <p:ext uri="{BB962C8B-B14F-4D97-AF65-F5344CB8AC3E}">
        <p14:creationId xmlns:p14="http://schemas.microsoft.com/office/powerpoint/2010/main" val="2801150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5ADD7B-6908-D185-6DE3-A0DD28F98220}"/>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FB7779EF-04BD-BD09-DE29-FB0AC833468F}"/>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90E674EB-397E-CC41-3014-C3F58817115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História e desenvolvimento para se tornar o que é hoje</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Sensibilidade com dados, já que é pra aprender abstrações</a:t>
            </a:r>
          </a:p>
          <a:p>
            <a:endParaRPr lang="pt-BR" dirty="0"/>
          </a:p>
        </p:txBody>
      </p:sp>
      <p:sp>
        <p:nvSpPr>
          <p:cNvPr id="4" name="Espaço Reservado para Número de Slide 3">
            <a:extLst>
              <a:ext uri="{FF2B5EF4-FFF2-40B4-BE49-F238E27FC236}">
                <a16:creationId xmlns:a16="http://schemas.microsoft.com/office/drawing/2014/main" id="{D0E40F4C-1746-EC0B-AAB7-8F7BC38710A8}"/>
              </a:ext>
            </a:extLst>
          </p:cNvPr>
          <p:cNvSpPr>
            <a:spLocks noGrp="1"/>
          </p:cNvSpPr>
          <p:nvPr>
            <p:ph type="sldNum" sz="quarter" idx="5"/>
          </p:nvPr>
        </p:nvSpPr>
        <p:spPr/>
        <p:txBody>
          <a:bodyPr/>
          <a:lstStyle/>
          <a:p>
            <a:fld id="{4D9D351C-CD6A-4EE7-B691-C83BC0E42DF7}" type="slidenum">
              <a:rPr lang="pt-BR" smtClean="0"/>
              <a:t>6</a:t>
            </a:fld>
            <a:endParaRPr lang="pt-BR" dirty="0"/>
          </a:p>
        </p:txBody>
      </p:sp>
    </p:spTree>
    <p:extLst>
      <p:ext uri="{BB962C8B-B14F-4D97-AF65-F5344CB8AC3E}">
        <p14:creationId xmlns:p14="http://schemas.microsoft.com/office/powerpoint/2010/main" val="2984871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1F5C4C-28AE-4A5C-C2F5-A42B81F2E644}"/>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AB3D88CB-6847-26C1-3D28-3F40D5A91CEB}"/>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6416F01E-5696-9834-C998-D44999011C2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Exemplo de economia, lá de estatística</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Preços de coisas</a:t>
            </a:r>
          </a:p>
          <a:p>
            <a:endParaRPr lang="pt-BR" dirty="0"/>
          </a:p>
        </p:txBody>
      </p:sp>
      <p:sp>
        <p:nvSpPr>
          <p:cNvPr id="4" name="Espaço Reservado para Número de Slide 3">
            <a:extLst>
              <a:ext uri="{FF2B5EF4-FFF2-40B4-BE49-F238E27FC236}">
                <a16:creationId xmlns:a16="http://schemas.microsoft.com/office/drawing/2014/main" id="{4B3DF3CA-6D90-19AB-AD12-10DE0BFA7791}"/>
              </a:ext>
            </a:extLst>
          </p:cNvPr>
          <p:cNvSpPr>
            <a:spLocks noGrp="1"/>
          </p:cNvSpPr>
          <p:nvPr>
            <p:ph type="sldNum" sz="quarter" idx="5"/>
          </p:nvPr>
        </p:nvSpPr>
        <p:spPr/>
        <p:txBody>
          <a:bodyPr/>
          <a:lstStyle/>
          <a:p>
            <a:fld id="{4D9D351C-CD6A-4EE7-B691-C83BC0E42DF7}" type="slidenum">
              <a:rPr lang="pt-BR" smtClean="0"/>
              <a:t>7</a:t>
            </a:fld>
            <a:endParaRPr lang="pt-BR" dirty="0"/>
          </a:p>
        </p:txBody>
      </p:sp>
    </p:spTree>
    <p:extLst>
      <p:ext uri="{BB962C8B-B14F-4D97-AF65-F5344CB8AC3E}">
        <p14:creationId xmlns:p14="http://schemas.microsoft.com/office/powerpoint/2010/main" val="6733387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9B17C4-7392-5075-A719-C845FC631908}"/>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5A836BA1-4729-381D-DC32-A156206A69FB}"/>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D32B32AC-EABC-2EE6-DCC6-239FA5DA1D3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Exemplo da área médica</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err="1">
                <a:latin typeface="Verdana" panose="020B0604030504040204" pitchFamily="34" charset="0"/>
                <a:ea typeface="Verdana" panose="020B0604030504040204" pitchFamily="34" charset="0"/>
                <a:cs typeface="Verdana" panose="020B0604030504040204" pitchFamily="34" charset="0"/>
              </a:rPr>
              <a:t>Dataset</a:t>
            </a:r>
            <a:r>
              <a:rPr lang="pt-BR" sz="1200" dirty="0">
                <a:latin typeface="Verdana" panose="020B0604030504040204" pitchFamily="34" charset="0"/>
                <a:ea typeface="Verdana" panose="020B0604030504040204" pitchFamily="34" charset="0"/>
                <a:cs typeface="Verdana" panose="020B0604030504040204" pitchFamily="34" charset="0"/>
              </a:rPr>
              <a:t> com várias variáveis relacionadas a câncer, como volume, perímetro, densidade, composição, etc., dados quantitativos médicos</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E no final, cada exemplo de câncer desse é determinado por um especialista como </a:t>
            </a:r>
            <a:r>
              <a:rPr lang="pt-BR" sz="1200" dirty="0" err="1">
                <a:latin typeface="Verdana" panose="020B0604030504040204" pitchFamily="34" charset="0"/>
                <a:ea typeface="Verdana" panose="020B0604030504040204" pitchFamily="34" charset="0"/>
                <a:cs typeface="Verdana" panose="020B0604030504040204" pitchFamily="34" charset="0"/>
              </a:rPr>
              <a:t>benígno</a:t>
            </a:r>
            <a:r>
              <a:rPr lang="pt-BR" sz="1200" dirty="0">
                <a:latin typeface="Verdana" panose="020B0604030504040204" pitchFamily="34" charset="0"/>
                <a:ea typeface="Verdana" panose="020B0604030504040204" pitchFamily="34" charset="0"/>
                <a:cs typeface="Verdana" panose="020B0604030504040204" pitchFamily="34" charset="0"/>
              </a:rPr>
              <a:t> ou maligno</a:t>
            </a:r>
          </a:p>
        </p:txBody>
      </p:sp>
      <p:sp>
        <p:nvSpPr>
          <p:cNvPr id="4" name="Espaço Reservado para Número de Slide 3">
            <a:extLst>
              <a:ext uri="{FF2B5EF4-FFF2-40B4-BE49-F238E27FC236}">
                <a16:creationId xmlns:a16="http://schemas.microsoft.com/office/drawing/2014/main" id="{ED5D09DB-24BB-D683-46B9-66CC95F6DA0B}"/>
              </a:ext>
            </a:extLst>
          </p:cNvPr>
          <p:cNvSpPr>
            <a:spLocks noGrp="1"/>
          </p:cNvSpPr>
          <p:nvPr>
            <p:ph type="sldNum" sz="quarter" idx="5"/>
          </p:nvPr>
        </p:nvSpPr>
        <p:spPr/>
        <p:txBody>
          <a:bodyPr/>
          <a:lstStyle/>
          <a:p>
            <a:fld id="{4D9D351C-CD6A-4EE7-B691-C83BC0E42DF7}" type="slidenum">
              <a:rPr lang="pt-BR" smtClean="0"/>
              <a:t>8</a:t>
            </a:fld>
            <a:endParaRPr lang="pt-BR" dirty="0"/>
          </a:p>
        </p:txBody>
      </p:sp>
    </p:spTree>
    <p:extLst>
      <p:ext uri="{BB962C8B-B14F-4D97-AF65-F5344CB8AC3E}">
        <p14:creationId xmlns:p14="http://schemas.microsoft.com/office/powerpoint/2010/main" val="2944126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9BDCCF-062E-BD09-1248-F29F5CE20914}"/>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9DB45922-F49C-D895-4174-8ABF5296381D}"/>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EC137C17-A166-232E-612D-62C6E126D9A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História e desenvolvimento para se tornar o que é hoje</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Sensibilidade com dados, já que é pra aprender abstrações</a:t>
            </a:r>
          </a:p>
          <a:p>
            <a:endParaRPr lang="pt-BR" dirty="0"/>
          </a:p>
        </p:txBody>
      </p:sp>
      <p:sp>
        <p:nvSpPr>
          <p:cNvPr id="4" name="Espaço Reservado para Número de Slide 3">
            <a:extLst>
              <a:ext uri="{FF2B5EF4-FFF2-40B4-BE49-F238E27FC236}">
                <a16:creationId xmlns:a16="http://schemas.microsoft.com/office/drawing/2014/main" id="{07348D18-7BA7-023D-2499-BDADF84EA940}"/>
              </a:ext>
            </a:extLst>
          </p:cNvPr>
          <p:cNvSpPr>
            <a:spLocks noGrp="1"/>
          </p:cNvSpPr>
          <p:nvPr>
            <p:ph type="sldNum" sz="quarter" idx="5"/>
          </p:nvPr>
        </p:nvSpPr>
        <p:spPr/>
        <p:txBody>
          <a:bodyPr/>
          <a:lstStyle/>
          <a:p>
            <a:fld id="{4D9D351C-CD6A-4EE7-B691-C83BC0E42DF7}" type="slidenum">
              <a:rPr lang="pt-BR" smtClean="0"/>
              <a:t>9</a:t>
            </a:fld>
            <a:endParaRPr lang="pt-BR" dirty="0"/>
          </a:p>
        </p:txBody>
      </p:sp>
    </p:spTree>
    <p:extLst>
      <p:ext uri="{BB962C8B-B14F-4D97-AF65-F5344CB8AC3E}">
        <p14:creationId xmlns:p14="http://schemas.microsoft.com/office/powerpoint/2010/main" val="41746301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AE5214-2C92-8E51-5306-DD565D81D49B}"/>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4151F519-4EEF-FC95-1579-0F33F1E54201}"/>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FE56A1F4-1B26-931F-2932-CEA9DC005FE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História e desenvolvimento para se tornar o que é hoje</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dirty="0">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a:latin typeface="Verdana" panose="020B0604030504040204" pitchFamily="34" charset="0"/>
                <a:ea typeface="Verdana" panose="020B0604030504040204" pitchFamily="34" charset="0"/>
                <a:cs typeface="Verdana" panose="020B0604030504040204" pitchFamily="34" charset="0"/>
              </a:rPr>
              <a:t>Sensibilidade com dados, já que é pra aprender abstrações</a:t>
            </a:r>
          </a:p>
          <a:p>
            <a:endParaRPr lang="pt-BR" dirty="0"/>
          </a:p>
        </p:txBody>
      </p:sp>
      <p:sp>
        <p:nvSpPr>
          <p:cNvPr id="4" name="Espaço Reservado para Número de Slide 3">
            <a:extLst>
              <a:ext uri="{FF2B5EF4-FFF2-40B4-BE49-F238E27FC236}">
                <a16:creationId xmlns:a16="http://schemas.microsoft.com/office/drawing/2014/main" id="{C9A2AB5A-907E-4F38-29A3-A65B6DD24D2A}"/>
              </a:ext>
            </a:extLst>
          </p:cNvPr>
          <p:cNvSpPr>
            <a:spLocks noGrp="1"/>
          </p:cNvSpPr>
          <p:nvPr>
            <p:ph type="sldNum" sz="quarter" idx="5"/>
          </p:nvPr>
        </p:nvSpPr>
        <p:spPr/>
        <p:txBody>
          <a:bodyPr/>
          <a:lstStyle/>
          <a:p>
            <a:fld id="{4D9D351C-CD6A-4EE7-B691-C83BC0E42DF7}" type="slidenum">
              <a:rPr lang="pt-BR" smtClean="0"/>
              <a:t>10</a:t>
            </a:fld>
            <a:endParaRPr lang="pt-BR" dirty="0"/>
          </a:p>
        </p:txBody>
      </p:sp>
    </p:spTree>
    <p:extLst>
      <p:ext uri="{BB962C8B-B14F-4D97-AF65-F5344CB8AC3E}">
        <p14:creationId xmlns:p14="http://schemas.microsoft.com/office/powerpoint/2010/main" val="4839048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685800" y="2130425"/>
            <a:ext cx="7772400" cy="1470025"/>
          </a:xfrm>
        </p:spPr>
        <p:txBody>
          <a:bodyPr/>
          <a:lstStyle/>
          <a:p>
            <a:r>
              <a:rPr lang="pt-BR"/>
              <a:t>Clique para editar o título mestre</a:t>
            </a:r>
          </a:p>
        </p:txBody>
      </p:sp>
      <p:sp>
        <p:nvSpPr>
          <p:cNvPr id="3" name="Subtítulo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3E5FADC4-8584-49DA-BC98-D94BD1404A31}" type="datetime1">
              <a:rPr lang="pt-BR" smtClean="0"/>
              <a:t>18/05/2025</a:t>
            </a:fld>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53AA0E47-E0C0-45CC-B12C-3507664E132E}" type="slidenum">
              <a:rPr lang="pt-BR" smtClean="0"/>
              <a:t>‹nº›</a:t>
            </a:fld>
            <a:endParaRPr lang="pt-BR" dirty="0"/>
          </a:p>
        </p:txBody>
      </p:sp>
    </p:spTree>
    <p:extLst>
      <p:ext uri="{BB962C8B-B14F-4D97-AF65-F5344CB8AC3E}">
        <p14:creationId xmlns:p14="http://schemas.microsoft.com/office/powerpoint/2010/main" val="151286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A3C8BF72-5B92-4A80-AFC1-D4EF832767D0}" type="datetime1">
              <a:rPr lang="pt-BR" smtClean="0"/>
              <a:t>18/05/2025</a:t>
            </a:fld>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53AA0E47-E0C0-45CC-B12C-3507664E132E}" type="slidenum">
              <a:rPr lang="pt-BR" smtClean="0"/>
              <a:t>‹nº›</a:t>
            </a:fld>
            <a:endParaRPr lang="pt-BR" dirty="0"/>
          </a:p>
        </p:txBody>
      </p:sp>
    </p:spTree>
    <p:extLst>
      <p:ext uri="{BB962C8B-B14F-4D97-AF65-F5344CB8AC3E}">
        <p14:creationId xmlns:p14="http://schemas.microsoft.com/office/powerpoint/2010/main" val="304666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629400" y="274638"/>
            <a:ext cx="20574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457200" y="274638"/>
            <a:ext cx="6019800" cy="5851525"/>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8ACDE7B1-B187-473A-80E7-A7442B3D1FE7}" type="datetime1">
              <a:rPr lang="pt-BR" smtClean="0"/>
              <a:t>18/05/2025</a:t>
            </a:fld>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53AA0E47-E0C0-45CC-B12C-3507664E132E}" type="slidenum">
              <a:rPr lang="pt-BR" smtClean="0"/>
              <a:t>‹nº›</a:t>
            </a:fld>
            <a:endParaRPr lang="pt-BR" dirty="0"/>
          </a:p>
        </p:txBody>
      </p:sp>
    </p:spTree>
    <p:extLst>
      <p:ext uri="{BB962C8B-B14F-4D97-AF65-F5344CB8AC3E}">
        <p14:creationId xmlns:p14="http://schemas.microsoft.com/office/powerpoint/2010/main" val="159364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B7A02FD1-6DF3-480B-AA8A-BE62F6FDCED0}" type="datetime1">
              <a:rPr lang="pt-BR" smtClean="0"/>
              <a:t>18/05/2025</a:t>
            </a:fld>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53AA0E47-E0C0-45CC-B12C-3507664E132E}" type="slidenum">
              <a:rPr lang="pt-BR" smtClean="0"/>
              <a:t>‹nº›</a:t>
            </a:fld>
            <a:endParaRPr lang="pt-BR" dirty="0"/>
          </a:p>
        </p:txBody>
      </p:sp>
    </p:spTree>
    <p:extLst>
      <p:ext uri="{BB962C8B-B14F-4D97-AF65-F5344CB8AC3E}">
        <p14:creationId xmlns:p14="http://schemas.microsoft.com/office/powerpoint/2010/main" val="3190737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722313" y="4406900"/>
            <a:ext cx="7772400" cy="1362075"/>
          </a:xfrm>
        </p:spPr>
        <p:txBody>
          <a:bodyPr anchor="t"/>
          <a:lstStyle>
            <a:lvl1pPr algn="l">
              <a:defRPr sz="4000" b="1" cap="all"/>
            </a:lvl1pPr>
          </a:lstStyle>
          <a:p>
            <a:r>
              <a:rPr lang="pt-BR"/>
              <a:t>Clique para editar o título mestre</a:t>
            </a:r>
          </a:p>
        </p:txBody>
      </p:sp>
      <p:sp>
        <p:nvSpPr>
          <p:cNvPr id="3" name="Espaço Reservado para Tex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BA092CC6-E5D6-4FFE-84DF-41334B1CA453}" type="datetime1">
              <a:rPr lang="pt-BR" smtClean="0"/>
              <a:t>18/05/2025</a:t>
            </a:fld>
            <a:endParaRPr lang="pt-BR" dirty="0"/>
          </a:p>
        </p:txBody>
      </p:sp>
      <p:sp>
        <p:nvSpPr>
          <p:cNvPr id="5" name="Espaço Reservado para Rodapé 4"/>
          <p:cNvSpPr>
            <a:spLocks noGrp="1"/>
          </p:cNvSpPr>
          <p:nvPr>
            <p:ph type="ftr" sz="quarter" idx="11"/>
          </p:nvPr>
        </p:nvSpPr>
        <p:spPr/>
        <p:txBody>
          <a:bodyPr/>
          <a:lstStyle/>
          <a:p>
            <a:endParaRPr lang="pt-BR" dirty="0"/>
          </a:p>
        </p:txBody>
      </p:sp>
      <p:sp>
        <p:nvSpPr>
          <p:cNvPr id="6" name="Espaço Reservado para Número de Slide 5"/>
          <p:cNvSpPr>
            <a:spLocks noGrp="1"/>
          </p:cNvSpPr>
          <p:nvPr>
            <p:ph type="sldNum" sz="quarter" idx="12"/>
          </p:nvPr>
        </p:nvSpPr>
        <p:spPr/>
        <p:txBody>
          <a:bodyPr/>
          <a:lstStyle/>
          <a:p>
            <a:fld id="{53AA0E47-E0C0-45CC-B12C-3507664E132E}" type="slidenum">
              <a:rPr lang="pt-BR" smtClean="0"/>
              <a:t>‹nº›</a:t>
            </a:fld>
            <a:endParaRPr lang="pt-BR" dirty="0"/>
          </a:p>
        </p:txBody>
      </p:sp>
    </p:spTree>
    <p:extLst>
      <p:ext uri="{BB962C8B-B14F-4D97-AF65-F5344CB8AC3E}">
        <p14:creationId xmlns:p14="http://schemas.microsoft.com/office/powerpoint/2010/main" val="3610047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2087FF96-4181-45AC-BEE4-81C29B789CAA}" type="datetime1">
              <a:rPr lang="pt-BR" smtClean="0"/>
              <a:t>18/05/2025</a:t>
            </a:fld>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53AA0E47-E0C0-45CC-B12C-3507664E132E}" type="slidenum">
              <a:rPr lang="pt-BR" smtClean="0"/>
              <a:t>‹nº›</a:t>
            </a:fld>
            <a:endParaRPr lang="pt-BR" dirty="0"/>
          </a:p>
        </p:txBody>
      </p:sp>
    </p:spTree>
    <p:extLst>
      <p:ext uri="{BB962C8B-B14F-4D97-AF65-F5344CB8AC3E}">
        <p14:creationId xmlns:p14="http://schemas.microsoft.com/office/powerpoint/2010/main" val="3437032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F8C74F14-67EC-4018-9987-ECA3E3C692A7}" type="datetime1">
              <a:rPr lang="pt-BR" smtClean="0"/>
              <a:t>18/05/2025</a:t>
            </a:fld>
            <a:endParaRPr lang="pt-BR" dirty="0"/>
          </a:p>
        </p:txBody>
      </p:sp>
      <p:sp>
        <p:nvSpPr>
          <p:cNvPr id="8" name="Espaço Reservado para Rodapé 7"/>
          <p:cNvSpPr>
            <a:spLocks noGrp="1"/>
          </p:cNvSpPr>
          <p:nvPr>
            <p:ph type="ftr" sz="quarter" idx="11"/>
          </p:nvPr>
        </p:nvSpPr>
        <p:spPr/>
        <p:txBody>
          <a:bodyPr/>
          <a:lstStyle/>
          <a:p>
            <a:endParaRPr lang="pt-BR" dirty="0"/>
          </a:p>
        </p:txBody>
      </p:sp>
      <p:sp>
        <p:nvSpPr>
          <p:cNvPr id="9" name="Espaço Reservado para Número de Slide 8"/>
          <p:cNvSpPr>
            <a:spLocks noGrp="1"/>
          </p:cNvSpPr>
          <p:nvPr>
            <p:ph type="sldNum" sz="quarter" idx="12"/>
          </p:nvPr>
        </p:nvSpPr>
        <p:spPr/>
        <p:txBody>
          <a:bodyPr/>
          <a:lstStyle/>
          <a:p>
            <a:fld id="{53AA0E47-E0C0-45CC-B12C-3507664E132E}" type="slidenum">
              <a:rPr lang="pt-BR" smtClean="0"/>
              <a:t>‹nº›</a:t>
            </a:fld>
            <a:endParaRPr lang="pt-BR" dirty="0"/>
          </a:p>
        </p:txBody>
      </p:sp>
    </p:spTree>
    <p:extLst>
      <p:ext uri="{BB962C8B-B14F-4D97-AF65-F5344CB8AC3E}">
        <p14:creationId xmlns:p14="http://schemas.microsoft.com/office/powerpoint/2010/main" val="15565574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EA8F15FF-CDA9-467B-A71F-03C6411F0B91}" type="datetime1">
              <a:rPr lang="pt-BR" smtClean="0"/>
              <a:t>18/05/2025</a:t>
            </a:fld>
            <a:endParaRPr lang="pt-BR" dirty="0"/>
          </a:p>
        </p:txBody>
      </p:sp>
      <p:sp>
        <p:nvSpPr>
          <p:cNvPr id="4" name="Espaço Reservado para Rodapé 3"/>
          <p:cNvSpPr>
            <a:spLocks noGrp="1"/>
          </p:cNvSpPr>
          <p:nvPr>
            <p:ph type="ftr" sz="quarter" idx="11"/>
          </p:nvPr>
        </p:nvSpPr>
        <p:spPr/>
        <p:txBody>
          <a:bodyPr/>
          <a:lstStyle/>
          <a:p>
            <a:endParaRPr lang="pt-BR" dirty="0"/>
          </a:p>
        </p:txBody>
      </p:sp>
      <p:sp>
        <p:nvSpPr>
          <p:cNvPr id="5" name="Espaço Reservado para Número de Slide 4"/>
          <p:cNvSpPr>
            <a:spLocks noGrp="1"/>
          </p:cNvSpPr>
          <p:nvPr>
            <p:ph type="sldNum" sz="quarter" idx="12"/>
          </p:nvPr>
        </p:nvSpPr>
        <p:spPr/>
        <p:txBody>
          <a:bodyPr/>
          <a:lstStyle/>
          <a:p>
            <a:fld id="{53AA0E47-E0C0-45CC-B12C-3507664E132E}" type="slidenum">
              <a:rPr lang="pt-BR" smtClean="0"/>
              <a:t>‹nº›</a:t>
            </a:fld>
            <a:endParaRPr lang="pt-BR" dirty="0"/>
          </a:p>
        </p:txBody>
      </p:sp>
    </p:spTree>
    <p:extLst>
      <p:ext uri="{BB962C8B-B14F-4D97-AF65-F5344CB8AC3E}">
        <p14:creationId xmlns:p14="http://schemas.microsoft.com/office/powerpoint/2010/main" val="2774241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76E6889E-800B-42A9-960E-6DA085F9020B}" type="datetime1">
              <a:rPr lang="pt-BR" smtClean="0"/>
              <a:t>18/05/2025</a:t>
            </a:fld>
            <a:endParaRPr lang="pt-BR" dirty="0"/>
          </a:p>
        </p:txBody>
      </p:sp>
      <p:sp>
        <p:nvSpPr>
          <p:cNvPr id="3" name="Espaço Reservado para Rodapé 2"/>
          <p:cNvSpPr>
            <a:spLocks noGrp="1"/>
          </p:cNvSpPr>
          <p:nvPr>
            <p:ph type="ftr" sz="quarter" idx="11"/>
          </p:nvPr>
        </p:nvSpPr>
        <p:spPr/>
        <p:txBody>
          <a:bodyPr/>
          <a:lstStyle/>
          <a:p>
            <a:endParaRPr lang="pt-BR" dirty="0"/>
          </a:p>
        </p:txBody>
      </p:sp>
      <p:sp>
        <p:nvSpPr>
          <p:cNvPr id="4" name="Espaço Reservado para Número de Slide 3"/>
          <p:cNvSpPr>
            <a:spLocks noGrp="1"/>
          </p:cNvSpPr>
          <p:nvPr>
            <p:ph type="sldNum" sz="quarter" idx="12"/>
          </p:nvPr>
        </p:nvSpPr>
        <p:spPr/>
        <p:txBody>
          <a:bodyPr/>
          <a:lstStyle/>
          <a:p>
            <a:fld id="{53AA0E47-E0C0-45CC-B12C-3507664E132E}" type="slidenum">
              <a:rPr lang="pt-BR" smtClean="0"/>
              <a:t>‹nº›</a:t>
            </a:fld>
            <a:endParaRPr lang="pt-BR" dirty="0"/>
          </a:p>
        </p:txBody>
      </p:sp>
    </p:spTree>
    <p:extLst>
      <p:ext uri="{BB962C8B-B14F-4D97-AF65-F5344CB8AC3E}">
        <p14:creationId xmlns:p14="http://schemas.microsoft.com/office/powerpoint/2010/main" val="3911591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457200" y="273050"/>
            <a:ext cx="3008313"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C3F081D7-5D33-49E8-AB4D-9BA5B8BDA84E}" type="datetime1">
              <a:rPr lang="pt-BR" smtClean="0"/>
              <a:t>18/05/2025</a:t>
            </a:fld>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53AA0E47-E0C0-45CC-B12C-3507664E132E}" type="slidenum">
              <a:rPr lang="pt-BR" smtClean="0"/>
              <a:t>‹nº›</a:t>
            </a:fld>
            <a:endParaRPr lang="pt-BR" dirty="0"/>
          </a:p>
        </p:txBody>
      </p:sp>
    </p:spTree>
    <p:extLst>
      <p:ext uri="{BB962C8B-B14F-4D97-AF65-F5344CB8AC3E}">
        <p14:creationId xmlns:p14="http://schemas.microsoft.com/office/powerpoint/2010/main" val="1651114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792288" y="4800600"/>
            <a:ext cx="54864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dirty="0"/>
          </a:p>
        </p:txBody>
      </p:sp>
      <p:sp>
        <p:nvSpPr>
          <p:cNvPr id="4" name="Espaço Reservado para Tex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5D98F500-CCE3-426E-BECB-B51BC95048F6}" type="datetime1">
              <a:rPr lang="pt-BR" smtClean="0"/>
              <a:t>18/05/2025</a:t>
            </a:fld>
            <a:endParaRPr lang="pt-BR" dirty="0"/>
          </a:p>
        </p:txBody>
      </p:sp>
      <p:sp>
        <p:nvSpPr>
          <p:cNvPr id="6" name="Espaço Reservado para Rodapé 5"/>
          <p:cNvSpPr>
            <a:spLocks noGrp="1"/>
          </p:cNvSpPr>
          <p:nvPr>
            <p:ph type="ftr" sz="quarter" idx="11"/>
          </p:nvPr>
        </p:nvSpPr>
        <p:spPr/>
        <p:txBody>
          <a:bodyPr/>
          <a:lstStyle/>
          <a:p>
            <a:endParaRPr lang="pt-BR" dirty="0"/>
          </a:p>
        </p:txBody>
      </p:sp>
      <p:sp>
        <p:nvSpPr>
          <p:cNvPr id="7" name="Espaço Reservado para Número de Slide 6"/>
          <p:cNvSpPr>
            <a:spLocks noGrp="1"/>
          </p:cNvSpPr>
          <p:nvPr>
            <p:ph type="sldNum" sz="quarter" idx="12"/>
          </p:nvPr>
        </p:nvSpPr>
        <p:spPr/>
        <p:txBody>
          <a:bodyPr/>
          <a:lstStyle/>
          <a:p>
            <a:fld id="{53AA0E47-E0C0-45CC-B12C-3507664E132E}" type="slidenum">
              <a:rPr lang="pt-BR" smtClean="0"/>
              <a:t>‹nº›</a:t>
            </a:fld>
            <a:endParaRPr lang="pt-BR" dirty="0"/>
          </a:p>
        </p:txBody>
      </p:sp>
    </p:spTree>
    <p:extLst>
      <p:ext uri="{BB962C8B-B14F-4D97-AF65-F5344CB8AC3E}">
        <p14:creationId xmlns:p14="http://schemas.microsoft.com/office/powerpoint/2010/main" val="10144486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35DF37-AB1F-4B8E-92CE-E12BD96D2E0D}" type="datetime1">
              <a:rPr lang="pt-BR" smtClean="0"/>
              <a:t>18/05/2025</a:t>
            </a:fld>
            <a:endParaRPr lang="pt-BR" dirty="0"/>
          </a:p>
        </p:txBody>
      </p:sp>
      <p:sp>
        <p:nvSpPr>
          <p:cNvPr id="5" name="Espaço Reservado para Rodapé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dirty="0"/>
          </a:p>
        </p:txBody>
      </p:sp>
      <p:sp>
        <p:nvSpPr>
          <p:cNvPr id="6" name="Espaço Reservado para Número de Slid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AA0E47-E0C0-45CC-B12C-3507664E132E}" type="slidenum">
              <a:rPr lang="pt-BR" smtClean="0"/>
              <a:t>‹nº›</a:t>
            </a:fld>
            <a:endParaRPr lang="pt-BR" dirty="0"/>
          </a:p>
        </p:txBody>
      </p:sp>
    </p:spTree>
    <p:extLst>
      <p:ext uri="{BB962C8B-B14F-4D97-AF65-F5344CB8AC3E}">
        <p14:creationId xmlns:p14="http://schemas.microsoft.com/office/powerpoint/2010/main" val="550902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5.gif"/></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0.jpe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80.png"/></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24.jpeg"/><Relationship Id="rId4" Type="http://schemas.openxmlformats.org/officeDocument/2006/relationships/image" Target="../media/image23.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33.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4.png"/><Relationship Id="rId7" Type="http://schemas.openxmlformats.org/officeDocument/2006/relationships/image" Target="../media/image27.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png"/><Relationship Id="rId4" Type="http://schemas.openxmlformats.org/officeDocument/2006/relationships/hyperlink" Target="mailto:draylon.vl@edu.udesc.br"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4.png"/><Relationship Id="rId7" Type="http://schemas.openxmlformats.org/officeDocument/2006/relationships/image" Target="../media/image34.sv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33.png"/><Relationship Id="rId5" Type="http://schemas.openxmlformats.org/officeDocument/2006/relationships/image" Target="../media/image32.svg"/><Relationship Id="rId4" Type="http://schemas.openxmlformats.org/officeDocument/2006/relationships/image" Target="../media/image31.png"/></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4.png"/><Relationship Id="rId7" Type="http://schemas.openxmlformats.org/officeDocument/2006/relationships/image" Target="../media/image27.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png"/><Relationship Id="rId4" Type="http://schemas.openxmlformats.org/officeDocument/2006/relationships/hyperlink" Target="mailto:draylon.vl@edu.udesc.br" TargetMode="External"/></Relationships>
</file>

<file path=ppt/slides/_rels/slide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4.png"/><Relationship Id="rId7" Type="http://schemas.openxmlformats.org/officeDocument/2006/relationships/image" Target="../media/image27.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png"/><Relationship Id="rId4" Type="http://schemas.openxmlformats.org/officeDocument/2006/relationships/hyperlink" Target="mailto:draylon.vl@edu.udesc.br" TargetMode="External"/></Relationships>
</file>

<file path=ppt/slides/_rels/slide5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1" name="Imagem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17006" y="5708679"/>
            <a:ext cx="2195698" cy="748866"/>
          </a:xfrm>
          <a:prstGeom prst="rect">
            <a:avLst/>
          </a:prstGeom>
        </p:spPr>
      </p:pic>
      <p:sp>
        <p:nvSpPr>
          <p:cNvPr id="7" name="CaixaDeTexto 6"/>
          <p:cNvSpPr txBox="1"/>
          <p:nvPr/>
        </p:nvSpPr>
        <p:spPr>
          <a:xfrm>
            <a:off x="4788024" y="4149080"/>
            <a:ext cx="4061481" cy="1107996"/>
          </a:xfrm>
          <a:prstGeom prst="rect">
            <a:avLst/>
          </a:prstGeom>
          <a:noFill/>
        </p:spPr>
        <p:txBody>
          <a:bodyPr wrap="square" rtlCol="0">
            <a:spAutoFit/>
          </a:bodyPr>
          <a:lstStyle/>
          <a:p>
            <a:pPr algn="r"/>
            <a:r>
              <a:rPr lang="pt-BR" dirty="0">
                <a:latin typeface="Verdana" panose="020B0604030504040204" pitchFamily="34" charset="0"/>
                <a:ea typeface="Verdana" panose="020B0604030504040204" pitchFamily="34" charset="0"/>
                <a:cs typeface="Verdana" panose="020B0604030504040204" pitchFamily="34" charset="0"/>
              </a:rPr>
              <a:t>Draylon Vieira Lopes</a:t>
            </a:r>
          </a:p>
          <a:p>
            <a:pPr algn="r"/>
            <a:r>
              <a:rPr lang="pt-BR" sz="1600" dirty="0">
                <a:latin typeface="Verdana" panose="020B0604030504040204" pitchFamily="34" charset="0"/>
                <a:ea typeface="Verdana" panose="020B0604030504040204" pitchFamily="34" charset="0"/>
                <a:cs typeface="Verdana" panose="020B0604030504040204" pitchFamily="34" charset="0"/>
              </a:rPr>
              <a:t>PPGCA – Estágio Docente</a:t>
            </a:r>
          </a:p>
          <a:p>
            <a:pPr algn="r"/>
            <a:r>
              <a:rPr lang="pt-BR" sz="1600" dirty="0">
                <a:latin typeface="Verdana" panose="020B0604030504040204" pitchFamily="34" charset="0"/>
                <a:ea typeface="Verdana" panose="020B0604030504040204" pitchFamily="34" charset="0"/>
                <a:cs typeface="Verdana" panose="020B0604030504040204" pitchFamily="34" charset="0"/>
              </a:rPr>
              <a:t>Professor Rafael </a:t>
            </a:r>
            <a:r>
              <a:rPr lang="pt-BR" sz="1600" dirty="0" err="1">
                <a:latin typeface="Verdana" panose="020B0604030504040204" pitchFamily="34" charset="0"/>
                <a:ea typeface="Verdana" panose="020B0604030504040204" pitchFamily="34" charset="0"/>
                <a:cs typeface="Verdana" panose="020B0604030504040204" pitchFamily="34" charset="0"/>
              </a:rPr>
              <a:t>Stubs</a:t>
            </a:r>
            <a:r>
              <a:rPr lang="pt-BR" sz="1600" dirty="0">
                <a:latin typeface="Verdana" panose="020B0604030504040204" pitchFamily="34" charset="0"/>
                <a:ea typeface="Verdana" panose="020B0604030504040204" pitchFamily="34" charset="0"/>
                <a:cs typeface="Verdana" panose="020B0604030504040204" pitchFamily="34" charset="0"/>
              </a:rPr>
              <a:t> </a:t>
            </a:r>
            <a:r>
              <a:rPr lang="pt-BR" sz="1600" dirty="0" err="1">
                <a:latin typeface="Verdana" panose="020B0604030504040204" pitchFamily="34" charset="0"/>
                <a:ea typeface="Verdana" panose="020B0604030504040204" pitchFamily="34" charset="0"/>
                <a:cs typeface="Verdana" panose="020B0604030504040204" pitchFamily="34" charset="0"/>
              </a:rPr>
              <a:t>Parpinelli</a:t>
            </a:r>
            <a:endParaRPr lang="pt-BR" sz="1600" dirty="0">
              <a:latin typeface="Verdana" panose="020B0604030504040204" pitchFamily="34" charset="0"/>
              <a:ea typeface="Verdana" panose="020B0604030504040204" pitchFamily="34" charset="0"/>
              <a:cs typeface="Verdana" panose="020B0604030504040204" pitchFamily="34" charset="0"/>
            </a:endParaRPr>
          </a:p>
          <a:p>
            <a:pPr algn="r"/>
            <a:r>
              <a:rPr lang="pt-BR" sz="1600" dirty="0">
                <a:latin typeface="Verdana" panose="020B0604030504040204" pitchFamily="34" charset="0"/>
                <a:ea typeface="Verdana" panose="020B0604030504040204" pitchFamily="34" charset="0"/>
                <a:cs typeface="Verdana" panose="020B0604030504040204" pitchFamily="34" charset="0"/>
              </a:rPr>
              <a:t>19/05/2025</a:t>
            </a:r>
          </a:p>
        </p:txBody>
      </p:sp>
      <p:sp>
        <p:nvSpPr>
          <p:cNvPr id="24" name="CaixaDeTexto 23"/>
          <p:cNvSpPr txBox="1"/>
          <p:nvPr/>
        </p:nvSpPr>
        <p:spPr>
          <a:xfrm>
            <a:off x="4211650" y="1730947"/>
            <a:ext cx="4601053" cy="1200329"/>
          </a:xfrm>
          <a:prstGeom prst="rect">
            <a:avLst/>
          </a:prstGeom>
          <a:noFill/>
        </p:spPr>
        <p:txBody>
          <a:bodyPr wrap="square" rtlCol="0">
            <a:spAutoFit/>
          </a:bodyPr>
          <a:lstStyle/>
          <a:p>
            <a:pPr algn="r"/>
            <a:r>
              <a:rPr lang="pt-BR" sz="3600" b="1" dirty="0">
                <a:latin typeface="Verdana" panose="020B0604030504040204" pitchFamily="34" charset="0"/>
                <a:ea typeface="Verdana" panose="020B0604030504040204" pitchFamily="34" charset="0"/>
                <a:cs typeface="Verdana" panose="020B0604030504040204" pitchFamily="34" charset="0"/>
              </a:rPr>
              <a:t>Inteligência Artificial</a:t>
            </a:r>
          </a:p>
        </p:txBody>
      </p:sp>
      <p:pic>
        <p:nvPicPr>
          <p:cNvPr id="2" name="Imagem 1"/>
          <p:cNvPicPr>
            <a:picLocks noChangeAspect="1"/>
          </p:cNvPicPr>
          <p:nvPr/>
        </p:nvPicPr>
        <p:blipFill rotWithShape="1">
          <a:blip r:embed="rId4" cstate="print">
            <a:extLst>
              <a:ext uri="{28A0092B-C50C-407E-A947-70E740481C1C}">
                <a14:useLocalDpi xmlns:a14="http://schemas.microsoft.com/office/drawing/2010/main" val="0"/>
              </a:ext>
            </a:extLst>
          </a:blip>
          <a:srcRect t="23653"/>
          <a:stretch/>
        </p:blipFill>
        <p:spPr>
          <a:xfrm flipV="1">
            <a:off x="-396552" y="188640"/>
            <a:ext cx="4449092" cy="6696744"/>
          </a:xfrm>
          <a:prstGeom prst="rect">
            <a:avLst/>
          </a:prstGeom>
        </p:spPr>
      </p:pic>
      <p:pic>
        <p:nvPicPr>
          <p:cNvPr id="4" name="Imagem 3"/>
          <p:cNvPicPr>
            <a:picLocks noChangeAspect="1"/>
          </p:cNvPicPr>
          <p:nvPr/>
        </p:nvPicPr>
        <p:blipFill rotWithShape="1">
          <a:blip r:embed="rId5" cstate="print">
            <a:extLst>
              <a:ext uri="{28A0092B-C50C-407E-A947-70E740481C1C}">
                <a14:useLocalDpi xmlns:a14="http://schemas.microsoft.com/office/drawing/2010/main" val="0"/>
              </a:ext>
            </a:extLst>
          </a:blip>
          <a:srcRect t="92210"/>
          <a:stretch/>
        </p:blipFill>
        <p:spPr>
          <a:xfrm flipH="1">
            <a:off x="3779912" y="0"/>
            <a:ext cx="5904657" cy="906947"/>
          </a:xfrm>
          <a:prstGeom prst="rect">
            <a:avLst/>
          </a:prstGeom>
        </p:spPr>
      </p:pic>
      <p:sp>
        <p:nvSpPr>
          <p:cNvPr id="5" name="CaixaDeTexto 4">
            <a:extLst>
              <a:ext uri="{FF2B5EF4-FFF2-40B4-BE49-F238E27FC236}">
                <a16:creationId xmlns:a16="http://schemas.microsoft.com/office/drawing/2014/main" id="{3834B6F2-2041-9F55-4481-010347F577B1}"/>
              </a:ext>
            </a:extLst>
          </p:cNvPr>
          <p:cNvSpPr txBox="1"/>
          <p:nvPr/>
        </p:nvSpPr>
        <p:spPr>
          <a:xfrm>
            <a:off x="4701499" y="3051165"/>
            <a:ext cx="4061481" cy="369332"/>
          </a:xfrm>
          <a:prstGeom prst="rect">
            <a:avLst/>
          </a:prstGeom>
          <a:noFill/>
        </p:spPr>
        <p:txBody>
          <a:bodyPr wrap="square" rtlCol="0">
            <a:spAutoFit/>
          </a:bodyPr>
          <a:lstStyle/>
          <a:p>
            <a:pPr algn="r"/>
            <a:r>
              <a:rPr lang="pt-BR" dirty="0">
                <a:latin typeface="Verdana" panose="020B0604030504040204" pitchFamily="34" charset="0"/>
                <a:ea typeface="Verdana" panose="020B0604030504040204" pitchFamily="34" charset="0"/>
                <a:cs typeface="Verdana" panose="020B0604030504040204" pitchFamily="34" charset="0"/>
              </a:rPr>
              <a:t>Machine Learning</a:t>
            </a:r>
            <a:endParaRPr lang="pt-BR" sz="16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123414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B90239-21D7-E6F6-B067-88A1FA9E6B7E}"/>
            </a:ext>
          </a:extLst>
        </p:cNvPr>
        <p:cNvGrpSpPr/>
        <p:nvPr/>
      </p:nvGrpSpPr>
      <p:grpSpPr>
        <a:xfrm>
          <a:off x="0" y="0"/>
          <a:ext cx="0" cy="0"/>
          <a:chOff x="0" y="0"/>
          <a:chExt cx="0" cy="0"/>
        </a:xfrm>
      </p:grpSpPr>
      <p:pic>
        <p:nvPicPr>
          <p:cNvPr id="10" name="Imagem 9">
            <a:extLst>
              <a:ext uri="{FF2B5EF4-FFF2-40B4-BE49-F238E27FC236}">
                <a16:creationId xmlns:a16="http://schemas.microsoft.com/office/drawing/2014/main" id="{8FDDB609-8D9C-E063-67C6-F17C914F2BC4}"/>
              </a:ext>
            </a:extLst>
          </p:cNvPr>
          <p:cNvPicPr>
            <a:picLocks noChangeAspect="1"/>
          </p:cNvPicPr>
          <p:nvPr/>
        </p:nvPicPr>
        <p:blipFill>
          <a:blip r:embed="rId3"/>
          <a:stretch>
            <a:fillRect/>
          </a:stretch>
        </p:blipFill>
        <p:spPr>
          <a:xfrm>
            <a:off x="3059832" y="1482308"/>
            <a:ext cx="5974801" cy="4654688"/>
          </a:xfrm>
          <a:prstGeom prst="rect">
            <a:avLst/>
          </a:prstGeom>
        </p:spPr>
      </p:pic>
      <p:sp>
        <p:nvSpPr>
          <p:cNvPr id="17" name="CaixaDeTexto 16">
            <a:extLst>
              <a:ext uri="{FF2B5EF4-FFF2-40B4-BE49-F238E27FC236}">
                <a16:creationId xmlns:a16="http://schemas.microsoft.com/office/drawing/2014/main" id="{8FF56F04-AEEC-7CD3-451C-88D23ECFA078}"/>
              </a:ext>
            </a:extLst>
          </p:cNvPr>
          <p:cNvSpPr txBox="1"/>
          <p:nvPr/>
        </p:nvSpPr>
        <p:spPr>
          <a:xfrm>
            <a:off x="393548" y="333523"/>
            <a:ext cx="8750452"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Exemplos</a:t>
            </a:r>
          </a:p>
        </p:txBody>
      </p:sp>
      <p:sp>
        <p:nvSpPr>
          <p:cNvPr id="20" name="Retângulo 19">
            <a:extLst>
              <a:ext uri="{FF2B5EF4-FFF2-40B4-BE49-F238E27FC236}">
                <a16:creationId xmlns:a16="http://schemas.microsoft.com/office/drawing/2014/main" id="{B233273C-63AF-86E7-F48E-14C42D9B6147}"/>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CE401ECA-41BD-5AA7-8698-247F51AE6E3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5E64F1A6-8E12-D6BB-AD0A-64A9A9B22670}"/>
              </a:ext>
            </a:extLst>
          </p:cNvPr>
          <p:cNvSpPr>
            <a:spLocks noGrp="1"/>
          </p:cNvSpPr>
          <p:nvPr>
            <p:ph type="sldNum" sz="quarter" idx="12"/>
          </p:nvPr>
        </p:nvSpPr>
        <p:spPr/>
        <p:txBody>
          <a:bodyPr/>
          <a:lstStyle/>
          <a:p>
            <a:fld id="{53AA0E47-E0C0-45CC-B12C-3507664E132E}" type="slidenum">
              <a:rPr lang="pt-BR" smtClean="0"/>
              <a:t>10</a:t>
            </a:fld>
            <a:endParaRPr lang="pt-BR" dirty="0"/>
          </a:p>
        </p:txBody>
      </p:sp>
      <p:sp>
        <p:nvSpPr>
          <p:cNvPr id="4" name="CaixaDeTexto 3">
            <a:extLst>
              <a:ext uri="{FF2B5EF4-FFF2-40B4-BE49-F238E27FC236}">
                <a16:creationId xmlns:a16="http://schemas.microsoft.com/office/drawing/2014/main" id="{12280F66-8A02-457B-7D9E-E3E19F8DC9C8}"/>
              </a:ext>
            </a:extLst>
          </p:cNvPr>
          <p:cNvSpPr txBox="1"/>
          <p:nvPr/>
        </p:nvSpPr>
        <p:spPr>
          <a:xfrm>
            <a:off x="287015" y="1226967"/>
            <a:ext cx="8495972" cy="317875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700" dirty="0" err="1">
                <a:latin typeface="Verdana" panose="020B0604030504040204" pitchFamily="34" charset="0"/>
                <a:ea typeface="Verdana" panose="020B0604030504040204" pitchFamily="34" charset="0"/>
                <a:cs typeface="Verdana" panose="020B0604030504040204" pitchFamily="34" charset="0"/>
              </a:rPr>
              <a:t>KMeans</a:t>
            </a:r>
            <a:r>
              <a:rPr lang="en-US" sz="1700" dirty="0">
                <a:latin typeface="Verdana" panose="020B0604030504040204" pitchFamily="34" charset="0"/>
                <a:ea typeface="Verdana" panose="020B0604030504040204" pitchFamily="34" charset="0"/>
                <a:cs typeface="Verdana" panose="020B0604030504040204" pitchFamily="34" charset="0"/>
              </a:rPr>
              <a:t> ( Clustering )</a:t>
            </a:r>
          </a:p>
          <a:p>
            <a:pPr marL="285750" indent="-285750">
              <a:lnSpc>
                <a:spcPct val="150000"/>
              </a:lnSpc>
              <a:buFont typeface="Arial" panose="020B0604020202020204" pitchFamily="34" charset="0"/>
              <a:buChar char="•"/>
            </a:pPr>
            <a:endParaRPr lang="en-US"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en-US" sz="1700" dirty="0">
                <a:latin typeface="Verdana" panose="020B0604030504040204" pitchFamily="34" charset="0"/>
                <a:ea typeface="Verdana" panose="020B0604030504040204" pitchFamily="34" charset="0"/>
                <a:cs typeface="Verdana" panose="020B0604030504040204" pitchFamily="34" charset="0"/>
              </a:rPr>
              <a:t>Dataset de flores</a:t>
            </a:r>
            <a:br>
              <a:rPr lang="en-US" sz="1700" dirty="0">
                <a:latin typeface="Verdana" panose="020B0604030504040204" pitchFamily="34" charset="0"/>
                <a:ea typeface="Verdana" panose="020B0604030504040204" pitchFamily="34" charset="0"/>
                <a:cs typeface="Verdana" panose="020B0604030504040204" pitchFamily="34" charset="0"/>
              </a:rPr>
            </a:br>
            <a:r>
              <a:rPr lang="en-US" sz="1700" dirty="0" err="1">
                <a:latin typeface="Verdana" panose="020B0604030504040204" pitchFamily="34" charset="0"/>
                <a:ea typeface="Verdana" panose="020B0604030504040204" pitchFamily="34" charset="0"/>
                <a:cs typeface="Verdana" panose="020B0604030504040204" pitchFamily="34" charset="0"/>
              </a:rPr>
              <a:t>contendo</a:t>
            </a:r>
            <a:r>
              <a:rPr lang="en-US" sz="1700" dirty="0">
                <a:latin typeface="Verdana" panose="020B0604030504040204" pitchFamily="34" charset="0"/>
                <a:ea typeface="Verdana" panose="020B0604030504040204" pitchFamily="34" charset="0"/>
                <a:cs typeface="Verdana" panose="020B0604030504040204" pitchFamily="34" charset="0"/>
              </a:rPr>
              <a:t> </a:t>
            </a:r>
            <a:r>
              <a:rPr lang="en-US" sz="1700" dirty="0" err="1">
                <a:latin typeface="Verdana" panose="020B0604030504040204" pitchFamily="34" charset="0"/>
                <a:ea typeface="Verdana" panose="020B0604030504040204" pitchFamily="34" charset="0"/>
                <a:cs typeface="Verdana" panose="020B0604030504040204" pitchFamily="34" charset="0"/>
              </a:rPr>
              <a:t>Largura</a:t>
            </a:r>
            <a:r>
              <a:rPr lang="en-US" sz="1700" dirty="0">
                <a:latin typeface="Verdana" panose="020B0604030504040204" pitchFamily="34" charset="0"/>
                <a:ea typeface="Verdana" panose="020B0604030504040204" pitchFamily="34" charset="0"/>
                <a:cs typeface="Verdana" panose="020B0604030504040204" pitchFamily="34" charset="0"/>
              </a:rPr>
              <a:t> e </a:t>
            </a:r>
            <a:br>
              <a:rPr lang="en-US" sz="1700" dirty="0">
                <a:latin typeface="Verdana" panose="020B0604030504040204" pitchFamily="34" charset="0"/>
                <a:ea typeface="Verdana" panose="020B0604030504040204" pitchFamily="34" charset="0"/>
                <a:cs typeface="Verdana" panose="020B0604030504040204" pitchFamily="34" charset="0"/>
              </a:rPr>
            </a:br>
            <a:r>
              <a:rPr lang="en-US" sz="1700" dirty="0" err="1">
                <a:latin typeface="Verdana" panose="020B0604030504040204" pitchFamily="34" charset="0"/>
                <a:ea typeface="Verdana" panose="020B0604030504040204" pitchFamily="34" charset="0"/>
                <a:cs typeface="Verdana" panose="020B0604030504040204" pitchFamily="34" charset="0"/>
              </a:rPr>
              <a:t>comprimento</a:t>
            </a:r>
            <a:r>
              <a:rPr lang="en-US" sz="1700" dirty="0">
                <a:latin typeface="Verdana" panose="020B0604030504040204" pitchFamily="34" charset="0"/>
                <a:ea typeface="Verdana" panose="020B0604030504040204" pitchFamily="34" charset="0"/>
                <a:cs typeface="Verdana" panose="020B0604030504040204" pitchFamily="34" charset="0"/>
              </a:rPr>
              <a:t> de </a:t>
            </a:r>
            <a:r>
              <a:rPr lang="en-US" sz="1700" dirty="0" err="1">
                <a:latin typeface="Verdana" panose="020B0604030504040204" pitchFamily="34" charset="0"/>
                <a:ea typeface="Verdana" panose="020B0604030504040204" pitchFamily="34" charset="0"/>
                <a:cs typeface="Verdana" panose="020B0604030504040204" pitchFamily="34" charset="0"/>
              </a:rPr>
              <a:t>pétalas</a:t>
            </a:r>
            <a:br>
              <a:rPr lang="en-US" sz="1700" dirty="0">
                <a:latin typeface="Verdana" panose="020B0604030504040204" pitchFamily="34" charset="0"/>
                <a:ea typeface="Verdana" panose="020B0604030504040204" pitchFamily="34" charset="0"/>
                <a:cs typeface="Verdana" panose="020B0604030504040204" pitchFamily="34" charset="0"/>
              </a:rPr>
            </a:br>
            <a:r>
              <a:rPr lang="en-US" sz="1700" dirty="0">
                <a:latin typeface="Verdana" panose="020B0604030504040204" pitchFamily="34" charset="0"/>
                <a:ea typeface="Verdana" panose="020B0604030504040204" pitchFamily="34" charset="0"/>
                <a:cs typeface="Verdana" panose="020B0604030504040204" pitchFamily="34" charset="0"/>
              </a:rPr>
              <a:t>e </a:t>
            </a:r>
            <a:r>
              <a:rPr lang="en-US" sz="1700" dirty="0" err="1">
                <a:latin typeface="Verdana" panose="020B0604030504040204" pitchFamily="34" charset="0"/>
                <a:ea typeface="Verdana" panose="020B0604030504040204" pitchFamily="34" charset="0"/>
                <a:cs typeface="Verdana" panose="020B0604030504040204" pitchFamily="34" charset="0"/>
              </a:rPr>
              <a:t>sépalas</a:t>
            </a:r>
            <a:r>
              <a:rPr lang="en-US" sz="1700" dirty="0">
                <a:latin typeface="Verdana" panose="020B0604030504040204" pitchFamily="34" charset="0"/>
                <a:ea typeface="Verdana" panose="020B0604030504040204" pitchFamily="34" charset="0"/>
                <a:cs typeface="Verdana" panose="020B0604030504040204" pitchFamily="34" charset="0"/>
              </a:rPr>
              <a:t> de 3 flores.</a:t>
            </a:r>
          </a:p>
          <a:p>
            <a:pPr>
              <a:lnSpc>
                <a:spcPct val="150000"/>
              </a:lnSpc>
            </a:pPr>
            <a:endParaRPr lang="en-US"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en-US" sz="1700" dirty="0" err="1">
                <a:latin typeface="Verdana" panose="020B0604030504040204" pitchFamily="34" charset="0"/>
                <a:ea typeface="Verdana" panose="020B0604030504040204" pitchFamily="34" charset="0"/>
                <a:cs typeface="Verdana" panose="020B0604030504040204" pitchFamily="34" charset="0"/>
              </a:rPr>
              <a:t>SKLearn</a:t>
            </a:r>
            <a:r>
              <a:rPr lang="en-US" sz="1700" dirty="0">
                <a:latin typeface="Verdana" panose="020B0604030504040204" pitchFamily="34" charset="0"/>
                <a:ea typeface="Verdana" panose="020B0604030504040204" pitchFamily="34" charset="0"/>
                <a:cs typeface="Verdana" panose="020B0604030504040204" pitchFamily="34" charset="0"/>
              </a:rPr>
              <a:t> – Iris Database</a:t>
            </a:r>
          </a:p>
        </p:txBody>
      </p:sp>
      <p:sp>
        <p:nvSpPr>
          <p:cNvPr id="3" name="CaixaDeTexto 2">
            <a:extLst>
              <a:ext uri="{FF2B5EF4-FFF2-40B4-BE49-F238E27FC236}">
                <a16:creationId xmlns:a16="http://schemas.microsoft.com/office/drawing/2014/main" id="{4D876394-7259-7DCE-8165-566E8CD9966B}"/>
              </a:ext>
            </a:extLst>
          </p:cNvPr>
          <p:cNvSpPr txBox="1"/>
          <p:nvPr/>
        </p:nvSpPr>
        <p:spPr>
          <a:xfrm>
            <a:off x="3635896" y="6538912"/>
            <a:ext cx="184731" cy="369332"/>
          </a:xfrm>
          <a:prstGeom prst="rect">
            <a:avLst/>
          </a:prstGeom>
          <a:noFill/>
        </p:spPr>
        <p:txBody>
          <a:bodyPr wrap="none" rtlCol="0">
            <a:spAutoFit/>
          </a:bodyPr>
          <a:lstStyle/>
          <a:p>
            <a:endParaRPr lang="pt-BR" dirty="0"/>
          </a:p>
        </p:txBody>
      </p:sp>
    </p:spTree>
    <p:extLst>
      <p:ext uri="{BB962C8B-B14F-4D97-AF65-F5344CB8AC3E}">
        <p14:creationId xmlns:p14="http://schemas.microsoft.com/office/powerpoint/2010/main" val="14591407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B2AF3F-30F6-98C2-0605-6EDD61101D7D}"/>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42BA48BE-74F5-9FAF-755F-A40303C61FE5}"/>
              </a:ext>
            </a:extLst>
          </p:cNvPr>
          <p:cNvSpPr txBox="1"/>
          <p:nvPr/>
        </p:nvSpPr>
        <p:spPr>
          <a:xfrm>
            <a:off x="393548" y="333523"/>
            <a:ext cx="9074996" cy="646331"/>
          </a:xfrm>
          <a:prstGeom prst="rect">
            <a:avLst/>
          </a:prstGeom>
          <a:noFill/>
        </p:spPr>
        <p:txBody>
          <a:bodyPr wrap="square" rtlCol="0">
            <a:spAutoFit/>
          </a:bodyPr>
          <a:lstStyle/>
          <a:p>
            <a:r>
              <a:rPr lang="pt-BR" sz="3500" b="1" dirty="0">
                <a:latin typeface="Verdana" panose="020B0604030504040204" pitchFamily="34" charset="0"/>
                <a:ea typeface="Verdana" panose="020B0604030504040204" pitchFamily="34" charset="0"/>
                <a:cs typeface="Verdana" panose="020B0604030504040204" pitchFamily="34" charset="0"/>
              </a:rPr>
              <a:t>Machine Learning - </a:t>
            </a:r>
            <a:r>
              <a:rPr lang="pt-BR" sz="3500" b="1" dirty="0" err="1">
                <a:latin typeface="Verdana" panose="020B0604030504040204" pitchFamily="34" charset="0"/>
                <a:ea typeface="Verdana" panose="020B0604030504040204" pitchFamily="34" charset="0"/>
                <a:cs typeface="Verdana" panose="020B0604030504040204" pitchFamily="34" charset="0"/>
              </a:rPr>
              <a:t>Reinforcement</a:t>
            </a:r>
            <a:endParaRPr lang="pt-BR" sz="3500" b="1"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94ABA964-341D-8FD0-7593-4AFDEDB85AEC}"/>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81C7472E-2BD9-A4DF-0697-89739BC0C66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811B4085-D54B-5017-EC1D-8761B88836A9}"/>
              </a:ext>
            </a:extLst>
          </p:cNvPr>
          <p:cNvSpPr>
            <a:spLocks noGrp="1"/>
          </p:cNvSpPr>
          <p:nvPr>
            <p:ph type="sldNum" sz="quarter" idx="12"/>
          </p:nvPr>
        </p:nvSpPr>
        <p:spPr/>
        <p:txBody>
          <a:bodyPr/>
          <a:lstStyle/>
          <a:p>
            <a:fld id="{53AA0E47-E0C0-45CC-B12C-3507664E132E}" type="slidenum">
              <a:rPr lang="pt-BR" smtClean="0"/>
              <a:t>11</a:t>
            </a:fld>
            <a:endParaRPr lang="pt-BR" dirty="0"/>
          </a:p>
        </p:txBody>
      </p:sp>
      <p:sp>
        <p:nvSpPr>
          <p:cNvPr id="4" name="CaixaDeTexto 3">
            <a:extLst>
              <a:ext uri="{FF2B5EF4-FFF2-40B4-BE49-F238E27FC236}">
                <a16:creationId xmlns:a16="http://schemas.microsoft.com/office/drawing/2014/main" id="{0874297D-1E97-8247-7C33-266275083A58}"/>
              </a:ext>
            </a:extLst>
          </p:cNvPr>
          <p:cNvSpPr txBox="1"/>
          <p:nvPr/>
        </p:nvSpPr>
        <p:spPr>
          <a:xfrm>
            <a:off x="287015" y="1226967"/>
            <a:ext cx="8495972" cy="3571170"/>
          </a:xfrm>
          <a:prstGeom prst="rect">
            <a:avLst/>
          </a:prstGeom>
          <a:noFill/>
        </p:spPr>
        <p:txBody>
          <a:bodyPr wrap="square" rtlCol="0">
            <a:spAutoFit/>
          </a:bodyPr>
          <a:lstStyle/>
          <a:p>
            <a:pPr>
              <a:lnSpc>
                <a:spcPct val="150000"/>
              </a:lnSpc>
            </a:pPr>
            <a:r>
              <a:rPr lang="pt-BR" sz="1700" noProof="0" dirty="0">
                <a:latin typeface="Verdana" panose="020B0604030504040204" pitchFamily="34" charset="0"/>
                <a:ea typeface="Verdana" panose="020B0604030504040204" pitchFamily="34" charset="0"/>
                <a:cs typeface="Verdana" panose="020B0604030504040204" pitchFamily="34" charset="0"/>
              </a:rPr>
              <a:t>Envolve a implementação do algoritmo no formato “Agente”.</a:t>
            </a:r>
          </a:p>
          <a:p>
            <a:pPr>
              <a:lnSpc>
                <a:spcPct val="150000"/>
              </a:lnSpc>
            </a:pPr>
            <a:r>
              <a:rPr lang="pt-BR" sz="1700" noProof="0" dirty="0">
                <a:latin typeface="Verdana" panose="020B0604030504040204" pitchFamily="34" charset="0"/>
                <a:ea typeface="Verdana" panose="020B0604030504040204" pitchFamily="34" charset="0"/>
                <a:cs typeface="Verdana" panose="020B0604030504040204" pitchFamily="34" charset="0"/>
              </a:rPr>
              <a:t>Um agente é responsável por executar a tarefa de aprendizado, com seus </a:t>
            </a:r>
            <a:r>
              <a:rPr lang="pt-BR" sz="1700" b="1" noProof="0" dirty="0">
                <a:latin typeface="Verdana" panose="020B0604030504040204" pitchFamily="34" charset="0"/>
                <a:ea typeface="Verdana" panose="020B0604030504040204" pitchFamily="34" charset="0"/>
                <a:cs typeface="Verdana" panose="020B0604030504040204" pitchFamily="34" charset="0"/>
              </a:rPr>
              <a:t>parâmetros próprios</a:t>
            </a:r>
            <a:r>
              <a:rPr lang="pt-BR" sz="1700" noProof="0" dirty="0">
                <a:latin typeface="Verdana" panose="020B0604030504040204" pitchFamily="34" charset="0"/>
                <a:ea typeface="Verdana" panose="020B0604030504040204" pitchFamily="34" charset="0"/>
                <a:cs typeface="Verdana" panose="020B0604030504040204" pitchFamily="34" charset="0"/>
              </a:rPr>
              <a:t>, e </a:t>
            </a:r>
            <a:r>
              <a:rPr lang="pt-BR" sz="1700" b="1" noProof="0" dirty="0">
                <a:latin typeface="Verdana" panose="020B0604030504040204" pitchFamily="34" charset="0"/>
                <a:ea typeface="Verdana" panose="020B0604030504040204" pitchFamily="34" charset="0"/>
                <a:cs typeface="Verdana" panose="020B0604030504040204" pitchFamily="34" charset="0"/>
              </a:rPr>
              <a:t>dados</a:t>
            </a:r>
            <a:r>
              <a:rPr lang="pt-BR" sz="1700" noProof="0" dirty="0">
                <a:latin typeface="Verdana" panose="020B0604030504040204" pitchFamily="34" charset="0"/>
                <a:ea typeface="Verdana" panose="020B0604030504040204" pitchFamily="34" charset="0"/>
                <a:cs typeface="Verdana" panose="020B0604030504040204" pitchFamily="34" charset="0"/>
              </a:rPr>
              <a:t> </a:t>
            </a:r>
            <a:r>
              <a:rPr lang="pt-BR" sz="1700" b="1" noProof="0" dirty="0">
                <a:latin typeface="Verdana" panose="020B0604030504040204" pitchFamily="34" charset="0"/>
                <a:ea typeface="Verdana" panose="020B0604030504040204" pitchFamily="34" charset="0"/>
                <a:cs typeface="Verdana" panose="020B0604030504040204" pitchFamily="34" charset="0"/>
              </a:rPr>
              <a:t>disponíveis</a:t>
            </a:r>
            <a:r>
              <a:rPr lang="pt-BR" sz="1700" noProof="0" dirty="0">
                <a:latin typeface="Verdana" panose="020B0604030504040204" pitchFamily="34" charset="0"/>
                <a:ea typeface="Verdana" panose="020B0604030504040204" pitchFamily="34" charset="0"/>
                <a:cs typeface="Verdana" panose="020B0604030504040204" pitchFamily="34" charset="0"/>
              </a:rPr>
              <a:t>.</a:t>
            </a:r>
          </a:p>
          <a:p>
            <a:pPr>
              <a:lnSpc>
                <a:spcPct val="150000"/>
              </a:lnSpc>
            </a:pPr>
            <a:endParaRPr lang="pt-BR" sz="1700" noProof="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A modelagem do problema parte da construção do Agente (algoritmo).</a:t>
            </a:r>
          </a:p>
          <a:p>
            <a:pPr>
              <a:lnSpc>
                <a:spcPct val="150000"/>
              </a:lnSpc>
            </a:pPr>
            <a:endParaRPr lang="pt-BR" sz="1700" noProof="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noProof="0" dirty="0">
                <a:latin typeface="Verdana" panose="020B0604030504040204" pitchFamily="34" charset="0"/>
                <a:ea typeface="Verdana" panose="020B0604030504040204" pitchFamily="34" charset="0"/>
                <a:cs typeface="Verdana" panose="020B0604030504040204" pitchFamily="34" charset="0"/>
              </a:rPr>
              <a:t>Envolve </a:t>
            </a:r>
            <a:r>
              <a:rPr lang="pt-BR" sz="1700" b="1" noProof="0" dirty="0">
                <a:latin typeface="Verdana" panose="020B0604030504040204" pitchFamily="34" charset="0"/>
                <a:ea typeface="Verdana" panose="020B0604030504040204" pitchFamily="34" charset="0"/>
                <a:cs typeface="Verdana" panose="020B0604030504040204" pitchFamily="34" charset="0"/>
              </a:rPr>
              <a:t>interagir com o ambiente </a:t>
            </a:r>
            <a:r>
              <a:rPr lang="pt-BR" sz="1700" noProof="0" dirty="0">
                <a:latin typeface="Verdana" panose="020B0604030504040204" pitchFamily="34" charset="0"/>
                <a:ea typeface="Verdana" panose="020B0604030504040204" pitchFamily="34" charset="0"/>
                <a:cs typeface="Verdana" panose="020B0604030504040204" pitchFamily="34" charset="0"/>
              </a:rPr>
              <a:t>para explorar os dados, e como se adequar a estes.</a:t>
            </a:r>
          </a:p>
          <a:p>
            <a:pPr>
              <a:lnSpc>
                <a:spcPct val="150000"/>
              </a:lnSpc>
            </a:pPr>
            <a:endParaRPr lang="pt-BR" sz="1700" noProof="0" dirty="0">
              <a:latin typeface="Verdana" panose="020B0604030504040204" pitchFamily="34" charset="0"/>
              <a:ea typeface="Verdana" panose="020B0604030504040204" pitchFamily="34" charset="0"/>
              <a:cs typeface="Verdana" panose="020B0604030504040204" pitchFamily="34" charset="0"/>
            </a:endParaRPr>
          </a:p>
        </p:txBody>
      </p:sp>
      <p:sp>
        <p:nvSpPr>
          <p:cNvPr id="3" name="CaixaDeTexto 2">
            <a:extLst>
              <a:ext uri="{FF2B5EF4-FFF2-40B4-BE49-F238E27FC236}">
                <a16:creationId xmlns:a16="http://schemas.microsoft.com/office/drawing/2014/main" id="{7FB76494-3F77-9314-7855-852BD949CEE1}"/>
              </a:ext>
            </a:extLst>
          </p:cNvPr>
          <p:cNvSpPr txBox="1"/>
          <p:nvPr/>
        </p:nvSpPr>
        <p:spPr>
          <a:xfrm>
            <a:off x="3635896" y="6538912"/>
            <a:ext cx="184731" cy="369332"/>
          </a:xfrm>
          <a:prstGeom prst="rect">
            <a:avLst/>
          </a:prstGeom>
          <a:noFill/>
        </p:spPr>
        <p:txBody>
          <a:bodyPr wrap="none" rtlCol="0">
            <a:spAutoFit/>
          </a:bodyPr>
          <a:lstStyle/>
          <a:p>
            <a:endParaRPr lang="pt-BR" dirty="0"/>
          </a:p>
        </p:txBody>
      </p:sp>
    </p:spTree>
    <p:extLst>
      <p:ext uri="{BB962C8B-B14F-4D97-AF65-F5344CB8AC3E}">
        <p14:creationId xmlns:p14="http://schemas.microsoft.com/office/powerpoint/2010/main" val="16462055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CF2872-B852-796A-D0F9-4D7973452E50}"/>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BBDF5360-ACC1-ECD1-BD2A-CD38299D41CB}"/>
              </a:ext>
            </a:extLst>
          </p:cNvPr>
          <p:cNvSpPr txBox="1"/>
          <p:nvPr/>
        </p:nvSpPr>
        <p:spPr>
          <a:xfrm>
            <a:off x="393548" y="333523"/>
            <a:ext cx="9074996" cy="646331"/>
          </a:xfrm>
          <a:prstGeom prst="rect">
            <a:avLst/>
          </a:prstGeom>
          <a:noFill/>
        </p:spPr>
        <p:txBody>
          <a:bodyPr wrap="square" rtlCol="0">
            <a:spAutoFit/>
          </a:bodyPr>
          <a:lstStyle/>
          <a:p>
            <a:r>
              <a:rPr lang="pt-BR" sz="3500" b="1" noProof="0" dirty="0">
                <a:latin typeface="Verdana" panose="020B0604030504040204" pitchFamily="34" charset="0"/>
                <a:ea typeface="Verdana" panose="020B0604030504040204" pitchFamily="34" charset="0"/>
                <a:cs typeface="Verdana" panose="020B0604030504040204" pitchFamily="34" charset="0"/>
              </a:rPr>
              <a:t>Machine Learning - </a:t>
            </a:r>
            <a:r>
              <a:rPr lang="pt-BR" sz="3500" b="1" noProof="0" dirty="0" err="1">
                <a:latin typeface="Verdana" panose="020B0604030504040204" pitchFamily="34" charset="0"/>
                <a:ea typeface="Verdana" panose="020B0604030504040204" pitchFamily="34" charset="0"/>
                <a:cs typeface="Verdana" panose="020B0604030504040204" pitchFamily="34" charset="0"/>
              </a:rPr>
              <a:t>Reinforcement</a:t>
            </a:r>
            <a:endParaRPr lang="pt-BR" sz="3500" b="1" noProof="0"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9CCB985F-0FFC-88A3-4A95-72F76F79E07B}"/>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noProof="0" dirty="0"/>
          </a:p>
        </p:txBody>
      </p:sp>
      <p:pic>
        <p:nvPicPr>
          <p:cNvPr id="7" name="Imagem 6">
            <a:extLst>
              <a:ext uri="{FF2B5EF4-FFF2-40B4-BE49-F238E27FC236}">
                <a16:creationId xmlns:a16="http://schemas.microsoft.com/office/drawing/2014/main" id="{59C8A040-2191-E54F-E241-D66D22AAAB0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D6D0479F-CB5C-40CE-24E1-1D09E8FA9930}"/>
              </a:ext>
            </a:extLst>
          </p:cNvPr>
          <p:cNvSpPr>
            <a:spLocks noGrp="1"/>
          </p:cNvSpPr>
          <p:nvPr>
            <p:ph type="sldNum" sz="quarter" idx="12"/>
          </p:nvPr>
        </p:nvSpPr>
        <p:spPr/>
        <p:txBody>
          <a:bodyPr/>
          <a:lstStyle/>
          <a:p>
            <a:fld id="{53AA0E47-E0C0-45CC-B12C-3507664E132E}" type="slidenum">
              <a:rPr lang="pt-BR" noProof="0" smtClean="0"/>
              <a:t>12</a:t>
            </a:fld>
            <a:endParaRPr lang="pt-BR" noProof="0" dirty="0"/>
          </a:p>
        </p:txBody>
      </p:sp>
      <p:sp>
        <p:nvSpPr>
          <p:cNvPr id="4" name="CaixaDeTexto 3">
            <a:extLst>
              <a:ext uri="{FF2B5EF4-FFF2-40B4-BE49-F238E27FC236}">
                <a16:creationId xmlns:a16="http://schemas.microsoft.com/office/drawing/2014/main" id="{4F9DE021-50BC-FAA7-9F02-E0A3DB68C14F}"/>
              </a:ext>
            </a:extLst>
          </p:cNvPr>
          <p:cNvSpPr txBox="1"/>
          <p:nvPr/>
        </p:nvSpPr>
        <p:spPr>
          <a:xfrm>
            <a:off x="287015" y="1226967"/>
            <a:ext cx="8495972" cy="2393925"/>
          </a:xfrm>
          <a:prstGeom prst="rect">
            <a:avLst/>
          </a:prstGeom>
          <a:noFill/>
        </p:spPr>
        <p:txBody>
          <a:bodyPr wrap="square" rtlCol="0">
            <a:spAutoFit/>
          </a:bodyPr>
          <a:lstStyle/>
          <a:p>
            <a:pPr>
              <a:lnSpc>
                <a:spcPct val="150000"/>
              </a:lnSpc>
            </a:pPr>
            <a:r>
              <a:rPr lang="pt-BR" sz="1700" noProof="0" dirty="0">
                <a:latin typeface="Verdana" panose="020B0604030504040204" pitchFamily="34" charset="0"/>
                <a:ea typeface="Verdana" panose="020B0604030504040204" pitchFamily="34" charset="0"/>
                <a:cs typeface="Verdana" panose="020B0604030504040204" pitchFamily="34" charset="0"/>
              </a:rPr>
              <a:t>Exemplo 1: Tesla FSD (Full-Self-</a:t>
            </a:r>
            <a:r>
              <a:rPr lang="pt-BR" sz="1700" noProof="0" dirty="0" err="1">
                <a:latin typeface="Verdana" panose="020B0604030504040204" pitchFamily="34" charset="0"/>
                <a:ea typeface="Verdana" panose="020B0604030504040204" pitchFamily="34" charset="0"/>
                <a:cs typeface="Verdana" panose="020B0604030504040204" pitchFamily="34" charset="0"/>
              </a:rPr>
              <a:t>Driving</a:t>
            </a:r>
            <a:r>
              <a:rPr lang="pt-BR" sz="1700" noProof="0" dirty="0">
                <a:latin typeface="Verdana" panose="020B0604030504040204" pitchFamily="34" charset="0"/>
                <a:ea typeface="Verdana" panose="020B0604030504040204" pitchFamily="34" charset="0"/>
                <a:cs typeface="Verdana" panose="020B0604030504040204" pitchFamily="34" charset="0"/>
              </a:rPr>
              <a:t>)</a:t>
            </a:r>
          </a:p>
          <a:p>
            <a:pPr>
              <a:lnSpc>
                <a:spcPct val="150000"/>
              </a:lnSpc>
            </a:pPr>
            <a:r>
              <a:rPr lang="pt-BR" sz="1700" noProof="0" dirty="0">
                <a:latin typeface="Verdana" panose="020B0604030504040204" pitchFamily="34" charset="0"/>
                <a:ea typeface="Verdana" panose="020B0604030504040204" pitchFamily="34" charset="0"/>
                <a:cs typeface="Verdana" panose="020B0604030504040204" pitchFamily="34" charset="0"/>
              </a:rPr>
              <a:t>Controle e direção de carro autônomo da Tesla.</a:t>
            </a:r>
          </a:p>
          <a:p>
            <a:pPr>
              <a:lnSpc>
                <a:spcPct val="150000"/>
              </a:lnSpc>
            </a:pPr>
            <a:endParaRPr lang="pt-BR" sz="1700" noProof="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noProof="0" dirty="0">
                <a:latin typeface="Verdana" panose="020B0604030504040204" pitchFamily="34" charset="0"/>
                <a:ea typeface="Verdana" panose="020B0604030504040204" pitchFamily="34" charset="0"/>
                <a:cs typeface="Verdana" panose="020B0604030504040204" pitchFamily="34" charset="0"/>
              </a:rPr>
              <a:t>FSD emprega aprendizado por reforço, com base em </a:t>
            </a:r>
            <a:r>
              <a:rPr lang="pt-BR" sz="1700" b="1" noProof="0" dirty="0">
                <a:latin typeface="Verdana" panose="020B0604030504040204" pitchFamily="34" charset="0"/>
                <a:ea typeface="Verdana" panose="020B0604030504040204" pitchFamily="34" charset="0"/>
                <a:cs typeface="Verdana" panose="020B0604030504040204" pitchFamily="34" charset="0"/>
              </a:rPr>
              <a:t>dados humanos</a:t>
            </a:r>
            <a:r>
              <a:rPr lang="pt-BR" sz="1700" noProof="0" dirty="0">
                <a:latin typeface="Verdana" panose="020B0604030504040204" pitchFamily="34" charset="0"/>
                <a:ea typeface="Verdana" panose="020B0604030504040204" pitchFamily="34" charset="0"/>
                <a:cs typeface="Verdana" panose="020B0604030504040204" pitchFamily="34" charset="0"/>
              </a:rPr>
              <a:t>, e </a:t>
            </a:r>
            <a:r>
              <a:rPr lang="pt-BR" sz="1700" b="1" noProof="0" dirty="0">
                <a:latin typeface="Verdana" panose="020B0604030504040204" pitchFamily="34" charset="0"/>
                <a:ea typeface="Verdana" panose="020B0604030504040204" pitchFamily="34" charset="0"/>
                <a:cs typeface="Verdana" panose="020B0604030504040204" pitchFamily="34" charset="0"/>
              </a:rPr>
              <a:t>simulações</a:t>
            </a:r>
            <a:r>
              <a:rPr lang="pt-BR" sz="1700" noProof="0" dirty="0">
                <a:latin typeface="Verdana" panose="020B0604030504040204" pitchFamily="34" charset="0"/>
                <a:ea typeface="Verdana" panose="020B0604030504040204" pitchFamily="34" charset="0"/>
                <a:cs typeface="Verdana" panose="020B0604030504040204" pitchFamily="34" charset="0"/>
              </a:rPr>
              <a:t>, afim de constituir um modelo que processe melhor os sensores do carro, e faça os acionamentos necessários.</a:t>
            </a:r>
          </a:p>
        </p:txBody>
      </p:sp>
      <p:sp>
        <p:nvSpPr>
          <p:cNvPr id="3" name="CaixaDeTexto 2">
            <a:extLst>
              <a:ext uri="{FF2B5EF4-FFF2-40B4-BE49-F238E27FC236}">
                <a16:creationId xmlns:a16="http://schemas.microsoft.com/office/drawing/2014/main" id="{CE1B0339-D4D1-0D74-D923-7AD6BFF011D6}"/>
              </a:ext>
            </a:extLst>
          </p:cNvPr>
          <p:cNvSpPr txBox="1"/>
          <p:nvPr/>
        </p:nvSpPr>
        <p:spPr>
          <a:xfrm>
            <a:off x="3635896" y="6538912"/>
            <a:ext cx="184731" cy="369332"/>
          </a:xfrm>
          <a:prstGeom prst="rect">
            <a:avLst/>
          </a:prstGeom>
          <a:noFill/>
        </p:spPr>
        <p:txBody>
          <a:bodyPr wrap="none" rtlCol="0">
            <a:spAutoFit/>
          </a:bodyPr>
          <a:lstStyle/>
          <a:p>
            <a:endParaRPr lang="pt-BR" noProof="0" dirty="0"/>
          </a:p>
        </p:txBody>
      </p:sp>
      <p:pic>
        <p:nvPicPr>
          <p:cNvPr id="9222" name="Picture 6" descr="r/TeslaFSD - This is what the Tesla FSD UI originally looked like when it was first released. ">
            <a:extLst>
              <a:ext uri="{FF2B5EF4-FFF2-40B4-BE49-F238E27FC236}">
                <a16:creationId xmlns:a16="http://schemas.microsoft.com/office/drawing/2014/main" id="{2F765068-12CC-9066-7EFC-05E65C21A24B}"/>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5984" b="10950"/>
          <a:stretch/>
        </p:blipFill>
        <p:spPr bwMode="auto">
          <a:xfrm>
            <a:off x="2627784" y="3867177"/>
            <a:ext cx="6516216" cy="2990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7946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AB51D-4B90-0183-4B5E-49251F672D7F}"/>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10C5E465-464A-2909-3DC8-F34C28DB0B60}"/>
              </a:ext>
            </a:extLst>
          </p:cNvPr>
          <p:cNvSpPr txBox="1"/>
          <p:nvPr/>
        </p:nvSpPr>
        <p:spPr>
          <a:xfrm>
            <a:off x="393548" y="333523"/>
            <a:ext cx="9074996" cy="646331"/>
          </a:xfrm>
          <a:prstGeom prst="rect">
            <a:avLst/>
          </a:prstGeom>
          <a:noFill/>
        </p:spPr>
        <p:txBody>
          <a:bodyPr wrap="square" rtlCol="0">
            <a:spAutoFit/>
          </a:bodyPr>
          <a:lstStyle/>
          <a:p>
            <a:r>
              <a:rPr lang="pt-BR" sz="3500" b="1" dirty="0">
                <a:latin typeface="Verdana" panose="020B0604030504040204" pitchFamily="34" charset="0"/>
                <a:ea typeface="Verdana" panose="020B0604030504040204" pitchFamily="34" charset="0"/>
                <a:cs typeface="Verdana" panose="020B0604030504040204" pitchFamily="34" charset="0"/>
              </a:rPr>
              <a:t>Machine Learning - </a:t>
            </a:r>
            <a:r>
              <a:rPr lang="pt-BR" sz="3500" b="1" dirty="0" err="1">
                <a:latin typeface="Verdana" panose="020B0604030504040204" pitchFamily="34" charset="0"/>
                <a:ea typeface="Verdana" panose="020B0604030504040204" pitchFamily="34" charset="0"/>
                <a:cs typeface="Verdana" panose="020B0604030504040204" pitchFamily="34" charset="0"/>
              </a:rPr>
              <a:t>Reinforcement</a:t>
            </a:r>
            <a:endParaRPr lang="pt-BR" sz="3500" b="1"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D3807D02-8E18-9AD9-5D94-AE92AF932208}"/>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7FD51C5E-07DC-2C0A-1267-7707F365E10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2DB31701-7794-1225-5A6B-9070D790C709}"/>
              </a:ext>
            </a:extLst>
          </p:cNvPr>
          <p:cNvSpPr>
            <a:spLocks noGrp="1"/>
          </p:cNvSpPr>
          <p:nvPr>
            <p:ph type="sldNum" sz="quarter" idx="12"/>
          </p:nvPr>
        </p:nvSpPr>
        <p:spPr/>
        <p:txBody>
          <a:bodyPr/>
          <a:lstStyle/>
          <a:p>
            <a:fld id="{53AA0E47-E0C0-45CC-B12C-3507664E132E}" type="slidenum">
              <a:rPr lang="pt-BR" smtClean="0"/>
              <a:t>13</a:t>
            </a:fld>
            <a:endParaRPr lang="pt-BR" dirty="0"/>
          </a:p>
        </p:txBody>
      </p:sp>
      <p:sp>
        <p:nvSpPr>
          <p:cNvPr id="4" name="CaixaDeTexto 3">
            <a:extLst>
              <a:ext uri="{FF2B5EF4-FFF2-40B4-BE49-F238E27FC236}">
                <a16:creationId xmlns:a16="http://schemas.microsoft.com/office/drawing/2014/main" id="{2CBCCDDB-9EA6-13A3-8F92-7E4398A9C0B8}"/>
              </a:ext>
            </a:extLst>
          </p:cNvPr>
          <p:cNvSpPr txBox="1"/>
          <p:nvPr/>
        </p:nvSpPr>
        <p:spPr>
          <a:xfrm>
            <a:off x="287015" y="1226967"/>
            <a:ext cx="8495972" cy="2786340"/>
          </a:xfrm>
          <a:prstGeom prst="rect">
            <a:avLst/>
          </a:prstGeom>
          <a:noFill/>
        </p:spPr>
        <p:txBody>
          <a:bodyPr wrap="square" rtlCol="0">
            <a:spAutoFit/>
          </a:bodyPr>
          <a:lstStyle/>
          <a:p>
            <a:pPr>
              <a:lnSpc>
                <a:spcPct val="150000"/>
              </a:lnSpc>
            </a:pPr>
            <a:r>
              <a:rPr lang="en-US" sz="1700" dirty="0" err="1">
                <a:latin typeface="Verdana" panose="020B0604030504040204" pitchFamily="34" charset="0"/>
                <a:ea typeface="Verdana" panose="020B0604030504040204" pitchFamily="34" charset="0"/>
                <a:cs typeface="Verdana" panose="020B0604030504040204" pitchFamily="34" charset="0"/>
              </a:rPr>
              <a:t>Exemplo</a:t>
            </a:r>
            <a:r>
              <a:rPr lang="en-US" sz="1700" dirty="0">
                <a:latin typeface="Verdana" panose="020B0604030504040204" pitchFamily="34" charset="0"/>
                <a:ea typeface="Verdana" panose="020B0604030504040204" pitchFamily="34" charset="0"/>
                <a:cs typeface="Verdana" panose="020B0604030504040204" pitchFamily="34" charset="0"/>
              </a:rPr>
              <a:t> 2: </a:t>
            </a:r>
            <a:r>
              <a:rPr lang="en-US" sz="1700" dirty="0" err="1">
                <a:latin typeface="Verdana" panose="020B0604030504040204" pitchFamily="34" charset="0"/>
                <a:ea typeface="Verdana" panose="020B0604030504040204" pitchFamily="34" charset="0"/>
                <a:cs typeface="Verdana" panose="020B0604030504040204" pitchFamily="34" charset="0"/>
              </a:rPr>
              <a:t>Deepmind</a:t>
            </a:r>
            <a:r>
              <a:rPr lang="en-US" sz="1700" dirty="0">
                <a:latin typeface="Verdana" panose="020B0604030504040204" pitchFamily="34" charset="0"/>
                <a:ea typeface="Verdana" panose="020B0604030504040204" pitchFamily="34" charset="0"/>
                <a:cs typeface="Verdana" panose="020B0604030504040204" pitchFamily="34" charset="0"/>
              </a:rPr>
              <a:t> (Google) </a:t>
            </a:r>
            <a:r>
              <a:rPr lang="en-US" sz="1700" dirty="0" err="1">
                <a:latin typeface="Verdana" panose="020B0604030504040204" pitchFamily="34" charset="0"/>
                <a:ea typeface="Verdana" panose="020B0604030504040204" pitchFamily="34" charset="0"/>
                <a:cs typeface="Verdana" panose="020B0604030504040204" pitchFamily="34" charset="0"/>
              </a:rPr>
              <a:t>AlphaStar</a:t>
            </a:r>
            <a:endParaRPr lang="en-US"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err="1">
                <a:latin typeface="Verdana" panose="020B0604030504040204" pitchFamily="34" charset="0"/>
                <a:ea typeface="Verdana" panose="020B0604030504040204" pitchFamily="34" charset="0"/>
                <a:cs typeface="Verdana" panose="020B0604030504040204" pitchFamily="34" charset="0"/>
              </a:rPr>
              <a:t>AlphaStar</a:t>
            </a:r>
            <a:r>
              <a:rPr lang="pt-BR" sz="1700" dirty="0">
                <a:latin typeface="Verdana" panose="020B0604030504040204" pitchFamily="34" charset="0"/>
                <a:ea typeface="Verdana" panose="020B0604030504040204" pitchFamily="34" charset="0"/>
                <a:cs typeface="Verdana" panose="020B0604030504040204" pitchFamily="34" charset="0"/>
              </a:rPr>
              <a:t> uma IA desenvolvido pela </a:t>
            </a:r>
            <a:r>
              <a:rPr lang="pt-BR" sz="1700" dirty="0" err="1">
                <a:latin typeface="Verdana" panose="020B0604030504040204" pitchFamily="34" charset="0"/>
                <a:ea typeface="Verdana" panose="020B0604030504040204" pitchFamily="34" charset="0"/>
                <a:cs typeface="Verdana" panose="020B0604030504040204" pitchFamily="34" charset="0"/>
              </a:rPr>
              <a:t>DeepMind</a:t>
            </a:r>
            <a:r>
              <a:rPr lang="pt-BR" sz="1700" dirty="0">
                <a:latin typeface="Verdana" panose="020B0604030504040204" pitchFamily="34" charset="0"/>
                <a:ea typeface="Verdana" panose="020B0604030504040204" pitchFamily="34" charset="0"/>
                <a:cs typeface="Verdana" panose="020B0604030504040204" pitchFamily="34" charset="0"/>
              </a:rPr>
              <a:t> para jogar </a:t>
            </a:r>
            <a:r>
              <a:rPr lang="pt-BR" sz="1700" dirty="0" err="1">
                <a:latin typeface="Verdana" panose="020B0604030504040204" pitchFamily="34" charset="0"/>
                <a:ea typeface="Verdana" panose="020B0604030504040204" pitchFamily="34" charset="0"/>
                <a:cs typeface="Verdana" panose="020B0604030504040204" pitchFamily="34" charset="0"/>
              </a:rPr>
              <a:t>StarCraft</a:t>
            </a:r>
            <a:r>
              <a:rPr lang="pt-BR" sz="1700" dirty="0">
                <a:latin typeface="Verdana" panose="020B0604030504040204" pitchFamily="34" charset="0"/>
                <a:ea typeface="Verdana" panose="020B0604030504040204" pitchFamily="34" charset="0"/>
                <a:cs typeface="Verdana" panose="020B0604030504040204" pitchFamily="34" charset="0"/>
              </a:rPr>
              <a:t> II, jogo de estratégia em tempo real de 2010.</a:t>
            </a:r>
          </a:p>
          <a:p>
            <a:pPr>
              <a:lnSpc>
                <a:spcPct val="150000"/>
              </a:lnSpc>
            </a:pPr>
            <a:endParaRPr lang="pt-BR"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err="1">
                <a:latin typeface="Verdana" panose="020B0604030504040204" pitchFamily="34" charset="0"/>
                <a:ea typeface="Verdana" panose="020B0604030504040204" pitchFamily="34" charset="0"/>
                <a:cs typeface="Verdana" panose="020B0604030504040204" pitchFamily="34" charset="0"/>
              </a:rPr>
              <a:t>Deepmind</a:t>
            </a:r>
            <a:r>
              <a:rPr lang="pt-BR" sz="1700" dirty="0">
                <a:latin typeface="Verdana" panose="020B0604030504040204" pitchFamily="34" charset="0"/>
                <a:ea typeface="Verdana" panose="020B0604030504040204" pitchFamily="34" charset="0"/>
                <a:cs typeface="Verdana" panose="020B0604030504040204" pitchFamily="34" charset="0"/>
              </a:rPr>
              <a:t> já fez diversos projetos na área de jogos, como </a:t>
            </a:r>
            <a:r>
              <a:rPr lang="pt-BR" sz="1700" dirty="0" err="1">
                <a:latin typeface="Verdana" panose="020B0604030504040204" pitchFamily="34" charset="0"/>
                <a:ea typeface="Verdana" panose="020B0604030504040204" pitchFamily="34" charset="0"/>
                <a:cs typeface="Verdana" panose="020B0604030504040204" pitchFamily="34" charset="0"/>
              </a:rPr>
              <a:t>AlphaGO</a:t>
            </a:r>
            <a:r>
              <a:rPr lang="pt-BR" sz="1700" dirty="0">
                <a:latin typeface="Verdana" panose="020B0604030504040204" pitchFamily="34" charset="0"/>
                <a:ea typeface="Verdana" panose="020B0604030504040204" pitchFamily="34" charset="0"/>
                <a:cs typeface="Verdana" panose="020B0604030504040204" pitchFamily="34" charset="0"/>
              </a:rPr>
              <a:t>, </a:t>
            </a:r>
            <a:r>
              <a:rPr lang="pt-BR" sz="1700" dirty="0" err="1">
                <a:latin typeface="Verdana" panose="020B0604030504040204" pitchFamily="34" charset="0"/>
                <a:ea typeface="Verdana" panose="020B0604030504040204" pitchFamily="34" charset="0"/>
                <a:cs typeface="Verdana" panose="020B0604030504040204" pitchFamily="34" charset="0"/>
              </a:rPr>
              <a:t>AlphaZero</a:t>
            </a:r>
            <a:r>
              <a:rPr lang="pt-BR" sz="1700" dirty="0">
                <a:latin typeface="Verdana" panose="020B0604030504040204" pitchFamily="34" charset="0"/>
                <a:ea typeface="Verdana" panose="020B0604030504040204" pitchFamily="34" charset="0"/>
                <a:cs typeface="Verdana" panose="020B0604030504040204" pitchFamily="34" charset="0"/>
              </a:rPr>
              <a:t> </a:t>
            </a:r>
            <a:r>
              <a:rPr lang="pt-BR" sz="1700" dirty="0" err="1">
                <a:latin typeface="Verdana" panose="020B0604030504040204" pitchFamily="34" charset="0"/>
                <a:ea typeface="Verdana" panose="020B0604030504040204" pitchFamily="34" charset="0"/>
                <a:cs typeface="Verdana" panose="020B0604030504040204" pitchFamily="34" charset="0"/>
              </a:rPr>
              <a:t>and</a:t>
            </a:r>
            <a:r>
              <a:rPr lang="pt-BR" sz="1700" dirty="0">
                <a:latin typeface="Verdana" panose="020B0604030504040204" pitchFamily="34" charset="0"/>
                <a:ea typeface="Verdana" panose="020B0604030504040204" pitchFamily="34" charset="0"/>
                <a:cs typeface="Verdana" panose="020B0604030504040204" pitchFamily="34" charset="0"/>
              </a:rPr>
              <a:t> </a:t>
            </a:r>
            <a:r>
              <a:rPr lang="pt-BR" sz="1700" dirty="0" err="1">
                <a:latin typeface="Verdana" panose="020B0604030504040204" pitchFamily="34" charset="0"/>
                <a:ea typeface="Verdana" panose="020B0604030504040204" pitchFamily="34" charset="0"/>
                <a:cs typeface="Verdana" panose="020B0604030504040204" pitchFamily="34" charset="0"/>
              </a:rPr>
              <a:t>MuZero</a:t>
            </a:r>
            <a:r>
              <a:rPr lang="pt-BR" sz="1700" dirty="0">
                <a:latin typeface="Verdana" panose="020B0604030504040204" pitchFamily="34" charset="0"/>
                <a:ea typeface="Verdana" panose="020B0604030504040204" pitchFamily="34" charset="0"/>
                <a:cs typeface="Verdana" panose="020B0604030504040204" pitchFamily="34" charset="0"/>
              </a:rPr>
              <a:t>.</a:t>
            </a:r>
          </a:p>
          <a:p>
            <a:pPr>
              <a:lnSpc>
                <a:spcPct val="150000"/>
              </a:lnSpc>
            </a:pPr>
            <a:endParaRPr lang="pt-BR" sz="1700" dirty="0">
              <a:latin typeface="Verdana" panose="020B0604030504040204" pitchFamily="34" charset="0"/>
              <a:ea typeface="Verdana" panose="020B0604030504040204" pitchFamily="34" charset="0"/>
              <a:cs typeface="Verdana" panose="020B0604030504040204" pitchFamily="34" charset="0"/>
            </a:endParaRPr>
          </a:p>
        </p:txBody>
      </p:sp>
      <p:sp>
        <p:nvSpPr>
          <p:cNvPr id="3" name="CaixaDeTexto 2">
            <a:extLst>
              <a:ext uri="{FF2B5EF4-FFF2-40B4-BE49-F238E27FC236}">
                <a16:creationId xmlns:a16="http://schemas.microsoft.com/office/drawing/2014/main" id="{32518E56-C0EC-0759-C6A4-DB9AD3B18F51}"/>
              </a:ext>
            </a:extLst>
          </p:cNvPr>
          <p:cNvSpPr txBox="1"/>
          <p:nvPr/>
        </p:nvSpPr>
        <p:spPr>
          <a:xfrm>
            <a:off x="3635896" y="6538912"/>
            <a:ext cx="184731" cy="369332"/>
          </a:xfrm>
          <a:prstGeom prst="rect">
            <a:avLst/>
          </a:prstGeom>
          <a:noFill/>
        </p:spPr>
        <p:txBody>
          <a:bodyPr wrap="none" rtlCol="0">
            <a:spAutoFit/>
          </a:bodyPr>
          <a:lstStyle/>
          <a:p>
            <a:endParaRPr lang="pt-BR" dirty="0"/>
          </a:p>
        </p:txBody>
      </p:sp>
      <p:pic>
        <p:nvPicPr>
          <p:cNvPr id="10244" name="Picture 4" descr="Go – Wikipédia, a enciclopédia livre">
            <a:extLst>
              <a:ext uri="{FF2B5EF4-FFF2-40B4-BE49-F238E27FC236}">
                <a16:creationId xmlns:a16="http://schemas.microsoft.com/office/drawing/2014/main" id="{6857D592-C8D2-078E-362D-43B1BA8A65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6176" y="3314777"/>
            <a:ext cx="2877663" cy="2789314"/>
          </a:xfrm>
          <a:prstGeom prst="rect">
            <a:avLst/>
          </a:prstGeom>
          <a:noFill/>
          <a:extLst>
            <a:ext uri="{909E8E84-426E-40DD-AFC4-6F175D3DCCD1}">
              <a14:hiddenFill xmlns:a14="http://schemas.microsoft.com/office/drawing/2010/main">
                <a:solidFill>
                  <a:srgbClr val="FFFFFF"/>
                </a:solidFill>
              </a14:hiddenFill>
            </a:ext>
          </a:extLst>
        </p:spPr>
      </p:pic>
      <p:sp>
        <p:nvSpPr>
          <p:cNvPr id="9" name="CaixaDeTexto 8">
            <a:extLst>
              <a:ext uri="{FF2B5EF4-FFF2-40B4-BE49-F238E27FC236}">
                <a16:creationId xmlns:a16="http://schemas.microsoft.com/office/drawing/2014/main" id="{84545DC4-3569-F71C-6439-18B29364CB1A}"/>
              </a:ext>
            </a:extLst>
          </p:cNvPr>
          <p:cNvSpPr txBox="1"/>
          <p:nvPr/>
        </p:nvSpPr>
        <p:spPr>
          <a:xfrm>
            <a:off x="7077864" y="6104091"/>
            <a:ext cx="1152128" cy="369332"/>
          </a:xfrm>
          <a:prstGeom prst="rect">
            <a:avLst/>
          </a:prstGeom>
          <a:noFill/>
        </p:spPr>
        <p:txBody>
          <a:bodyPr wrap="square">
            <a:spAutoFit/>
          </a:bodyPr>
          <a:lstStyle/>
          <a:p>
            <a:r>
              <a:rPr lang="pt-BR" sz="1800" dirty="0">
                <a:latin typeface="Verdana" panose="020B0604030504040204" pitchFamily="34" charset="0"/>
                <a:ea typeface="Verdana" panose="020B0604030504040204" pitchFamily="34" charset="0"/>
                <a:cs typeface="Verdana" panose="020B0604030504040204" pitchFamily="34" charset="0"/>
              </a:rPr>
              <a:t>Jogo GO</a:t>
            </a:r>
            <a:endParaRPr lang="pt-BR" dirty="0"/>
          </a:p>
        </p:txBody>
      </p:sp>
    </p:spTree>
    <p:extLst>
      <p:ext uri="{BB962C8B-B14F-4D97-AF65-F5344CB8AC3E}">
        <p14:creationId xmlns:p14="http://schemas.microsoft.com/office/powerpoint/2010/main" val="32820378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5F3D6E-476B-C5D6-BD81-0B5616F4CF35}"/>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CDF438D7-2F8D-0A1A-5D17-E740F217F354}"/>
              </a:ext>
            </a:extLst>
          </p:cNvPr>
          <p:cNvSpPr txBox="1"/>
          <p:nvPr/>
        </p:nvSpPr>
        <p:spPr>
          <a:xfrm>
            <a:off x="393548" y="333523"/>
            <a:ext cx="9074996" cy="646331"/>
          </a:xfrm>
          <a:prstGeom prst="rect">
            <a:avLst/>
          </a:prstGeom>
          <a:noFill/>
        </p:spPr>
        <p:txBody>
          <a:bodyPr wrap="square" rtlCol="0">
            <a:spAutoFit/>
          </a:bodyPr>
          <a:lstStyle/>
          <a:p>
            <a:r>
              <a:rPr lang="pt-BR" sz="3500" b="1" dirty="0">
                <a:latin typeface="Verdana" panose="020B0604030504040204" pitchFamily="34" charset="0"/>
                <a:ea typeface="Verdana" panose="020B0604030504040204" pitchFamily="34" charset="0"/>
                <a:cs typeface="Verdana" panose="020B0604030504040204" pitchFamily="34" charset="0"/>
              </a:rPr>
              <a:t>Machine Learning - </a:t>
            </a:r>
            <a:r>
              <a:rPr lang="pt-BR" sz="3500" b="1" dirty="0" err="1">
                <a:latin typeface="Verdana" panose="020B0604030504040204" pitchFamily="34" charset="0"/>
                <a:ea typeface="Verdana" panose="020B0604030504040204" pitchFamily="34" charset="0"/>
                <a:cs typeface="Verdana" panose="020B0604030504040204" pitchFamily="34" charset="0"/>
              </a:rPr>
              <a:t>Reinforcement</a:t>
            </a:r>
            <a:endParaRPr lang="pt-BR" sz="3500" b="1"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A6D6A281-F0E8-BCFD-FA2A-2066D68543FE}"/>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741085F5-B32A-5294-25DE-1EB9E11CAC4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76C594F9-624F-CC2B-0783-A88E43109D9F}"/>
              </a:ext>
            </a:extLst>
          </p:cNvPr>
          <p:cNvSpPr>
            <a:spLocks noGrp="1"/>
          </p:cNvSpPr>
          <p:nvPr>
            <p:ph type="sldNum" sz="quarter" idx="12"/>
          </p:nvPr>
        </p:nvSpPr>
        <p:spPr/>
        <p:txBody>
          <a:bodyPr/>
          <a:lstStyle/>
          <a:p>
            <a:fld id="{53AA0E47-E0C0-45CC-B12C-3507664E132E}" type="slidenum">
              <a:rPr lang="pt-BR" smtClean="0"/>
              <a:t>14</a:t>
            </a:fld>
            <a:endParaRPr lang="pt-BR" dirty="0"/>
          </a:p>
        </p:txBody>
      </p:sp>
      <p:sp>
        <p:nvSpPr>
          <p:cNvPr id="4" name="CaixaDeTexto 3">
            <a:extLst>
              <a:ext uri="{FF2B5EF4-FFF2-40B4-BE49-F238E27FC236}">
                <a16:creationId xmlns:a16="http://schemas.microsoft.com/office/drawing/2014/main" id="{B98A9DD0-3391-DBFA-2CEA-5A41E7B2F243}"/>
              </a:ext>
            </a:extLst>
          </p:cNvPr>
          <p:cNvSpPr txBox="1"/>
          <p:nvPr/>
        </p:nvSpPr>
        <p:spPr>
          <a:xfrm>
            <a:off x="287015" y="1226967"/>
            <a:ext cx="8495972" cy="4356001"/>
          </a:xfrm>
          <a:prstGeom prst="rect">
            <a:avLst/>
          </a:prstGeom>
          <a:noFill/>
        </p:spPr>
        <p:txBody>
          <a:bodyPr wrap="square" rtlCol="0">
            <a:spAutoFit/>
          </a:bodyPr>
          <a:lstStyle/>
          <a:p>
            <a:pPr>
              <a:lnSpc>
                <a:spcPct val="150000"/>
              </a:lnSpc>
            </a:pPr>
            <a:r>
              <a:rPr lang="en-US" sz="1700" dirty="0" err="1">
                <a:latin typeface="Verdana" panose="020B0604030504040204" pitchFamily="34" charset="0"/>
                <a:ea typeface="Verdana" panose="020B0604030504040204" pitchFamily="34" charset="0"/>
                <a:cs typeface="Verdana" panose="020B0604030504040204" pitchFamily="34" charset="0"/>
              </a:rPr>
              <a:t>Exemplo</a:t>
            </a:r>
            <a:r>
              <a:rPr lang="en-US" sz="1700" dirty="0">
                <a:latin typeface="Verdana" panose="020B0604030504040204" pitchFamily="34" charset="0"/>
                <a:ea typeface="Verdana" panose="020B0604030504040204" pitchFamily="34" charset="0"/>
                <a:cs typeface="Verdana" panose="020B0604030504040204" pitchFamily="34" charset="0"/>
              </a:rPr>
              <a:t> 2: Google </a:t>
            </a:r>
            <a:r>
              <a:rPr lang="en-US" sz="1700" dirty="0" err="1">
                <a:latin typeface="Verdana" panose="020B0604030504040204" pitchFamily="34" charset="0"/>
                <a:ea typeface="Verdana" panose="020B0604030504040204" pitchFamily="34" charset="0"/>
                <a:cs typeface="Verdana" panose="020B0604030504040204" pitchFamily="34" charset="0"/>
              </a:rPr>
              <a:t>AlphaStar</a:t>
            </a:r>
            <a:endParaRPr lang="en-US"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err="1">
                <a:latin typeface="Verdana" panose="020B0604030504040204" pitchFamily="34" charset="0"/>
                <a:ea typeface="Verdana" panose="020B0604030504040204" pitchFamily="34" charset="0"/>
                <a:cs typeface="Verdana" panose="020B0604030504040204" pitchFamily="34" charset="0"/>
              </a:rPr>
              <a:t>AlphaStar</a:t>
            </a:r>
            <a:r>
              <a:rPr lang="pt-BR" sz="1700" dirty="0">
                <a:latin typeface="Verdana" panose="020B0604030504040204" pitchFamily="34" charset="0"/>
                <a:ea typeface="Verdana" panose="020B0604030504040204" pitchFamily="34" charset="0"/>
                <a:cs typeface="Verdana" panose="020B0604030504040204" pitchFamily="34" charset="0"/>
              </a:rPr>
              <a:t> uma IA desenvolvido pela </a:t>
            </a:r>
            <a:r>
              <a:rPr lang="pt-BR" sz="1700" dirty="0" err="1">
                <a:latin typeface="Verdana" panose="020B0604030504040204" pitchFamily="34" charset="0"/>
                <a:ea typeface="Verdana" panose="020B0604030504040204" pitchFamily="34" charset="0"/>
                <a:cs typeface="Verdana" panose="020B0604030504040204" pitchFamily="34" charset="0"/>
              </a:rPr>
              <a:t>DeepMind</a:t>
            </a:r>
            <a:r>
              <a:rPr lang="pt-BR" sz="1700" dirty="0">
                <a:latin typeface="Verdana" panose="020B0604030504040204" pitchFamily="34" charset="0"/>
                <a:ea typeface="Verdana" panose="020B0604030504040204" pitchFamily="34" charset="0"/>
                <a:cs typeface="Verdana" panose="020B0604030504040204" pitchFamily="34" charset="0"/>
              </a:rPr>
              <a:t> para jogar </a:t>
            </a:r>
            <a:r>
              <a:rPr lang="pt-BR" sz="1700" dirty="0" err="1">
                <a:latin typeface="Verdana" panose="020B0604030504040204" pitchFamily="34" charset="0"/>
                <a:ea typeface="Verdana" panose="020B0604030504040204" pitchFamily="34" charset="0"/>
                <a:cs typeface="Verdana" panose="020B0604030504040204" pitchFamily="34" charset="0"/>
              </a:rPr>
              <a:t>StarCraft</a:t>
            </a:r>
            <a:r>
              <a:rPr lang="pt-BR" sz="1700" dirty="0">
                <a:latin typeface="Verdana" panose="020B0604030504040204" pitchFamily="34" charset="0"/>
                <a:ea typeface="Verdana" panose="020B0604030504040204" pitchFamily="34" charset="0"/>
                <a:cs typeface="Verdana" panose="020B0604030504040204" pitchFamily="34" charset="0"/>
              </a:rPr>
              <a:t> II, jogo de estratégia em tempo real de 2010.</a:t>
            </a:r>
          </a:p>
          <a:p>
            <a:pPr>
              <a:lnSpc>
                <a:spcPct val="150000"/>
              </a:lnSpc>
            </a:pPr>
            <a:endParaRPr lang="pt-BR"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Os critérios de desafio do jogo envolvem:</a:t>
            </a:r>
          </a:p>
          <a:p>
            <a:pPr marL="285750"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Informação parcial</a:t>
            </a:r>
          </a:p>
          <a:p>
            <a:pPr marL="285750"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Múltiplas decisões válidas</a:t>
            </a:r>
          </a:p>
          <a:p>
            <a:pPr marL="285750"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Cenário Dinâmico</a:t>
            </a:r>
          </a:p>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Em machine Learning:</a:t>
            </a:r>
          </a:p>
          <a:p>
            <a:pPr marL="285750"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Discretizar elementos do jogo para dados</a:t>
            </a:r>
          </a:p>
          <a:p>
            <a:pPr marL="285750"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Dados disponíveis</a:t>
            </a:r>
          </a:p>
        </p:txBody>
      </p:sp>
      <p:sp>
        <p:nvSpPr>
          <p:cNvPr id="3" name="CaixaDeTexto 2">
            <a:extLst>
              <a:ext uri="{FF2B5EF4-FFF2-40B4-BE49-F238E27FC236}">
                <a16:creationId xmlns:a16="http://schemas.microsoft.com/office/drawing/2014/main" id="{E3F90DA9-9725-70C1-3BB2-E3ADCA1186C5}"/>
              </a:ext>
            </a:extLst>
          </p:cNvPr>
          <p:cNvSpPr txBox="1"/>
          <p:nvPr/>
        </p:nvSpPr>
        <p:spPr>
          <a:xfrm>
            <a:off x="3635896" y="6538912"/>
            <a:ext cx="184731" cy="369332"/>
          </a:xfrm>
          <a:prstGeom prst="rect">
            <a:avLst/>
          </a:prstGeom>
          <a:noFill/>
        </p:spPr>
        <p:txBody>
          <a:bodyPr wrap="none" rtlCol="0">
            <a:spAutoFit/>
          </a:bodyPr>
          <a:lstStyle/>
          <a:p>
            <a:endParaRPr lang="pt-BR" dirty="0"/>
          </a:p>
        </p:txBody>
      </p:sp>
    </p:spTree>
    <p:extLst>
      <p:ext uri="{BB962C8B-B14F-4D97-AF65-F5344CB8AC3E}">
        <p14:creationId xmlns:p14="http://schemas.microsoft.com/office/powerpoint/2010/main" val="814030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192D87-9B66-B35E-374A-C40EE1E71A65}"/>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61533B11-44CB-66C5-37C6-1B9A0A559324}"/>
              </a:ext>
            </a:extLst>
          </p:cNvPr>
          <p:cNvSpPr txBox="1"/>
          <p:nvPr/>
        </p:nvSpPr>
        <p:spPr>
          <a:xfrm>
            <a:off x="393548" y="333523"/>
            <a:ext cx="9074996" cy="646331"/>
          </a:xfrm>
          <a:prstGeom prst="rect">
            <a:avLst/>
          </a:prstGeom>
          <a:noFill/>
        </p:spPr>
        <p:txBody>
          <a:bodyPr wrap="square" rtlCol="0">
            <a:spAutoFit/>
          </a:bodyPr>
          <a:lstStyle/>
          <a:p>
            <a:r>
              <a:rPr lang="pt-BR" sz="3500" b="1" dirty="0">
                <a:latin typeface="Verdana" panose="020B0604030504040204" pitchFamily="34" charset="0"/>
                <a:ea typeface="Verdana" panose="020B0604030504040204" pitchFamily="34" charset="0"/>
                <a:cs typeface="Verdana" panose="020B0604030504040204" pitchFamily="34" charset="0"/>
              </a:rPr>
              <a:t>Machine Learning - </a:t>
            </a:r>
            <a:r>
              <a:rPr lang="pt-BR" sz="3500" b="1" dirty="0" err="1">
                <a:latin typeface="Verdana" panose="020B0604030504040204" pitchFamily="34" charset="0"/>
                <a:ea typeface="Verdana" panose="020B0604030504040204" pitchFamily="34" charset="0"/>
                <a:cs typeface="Verdana" panose="020B0604030504040204" pitchFamily="34" charset="0"/>
              </a:rPr>
              <a:t>Reinforcement</a:t>
            </a:r>
            <a:endParaRPr lang="pt-BR" sz="3500" b="1"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B654CBF7-DA64-D35F-1DB6-BEDFA9EC0877}"/>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6564713C-7794-F092-4419-55F20F062F2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7A049038-F5E1-E7C5-6526-47FD23ADAEA9}"/>
              </a:ext>
            </a:extLst>
          </p:cNvPr>
          <p:cNvSpPr>
            <a:spLocks noGrp="1"/>
          </p:cNvSpPr>
          <p:nvPr>
            <p:ph type="sldNum" sz="quarter" idx="12"/>
          </p:nvPr>
        </p:nvSpPr>
        <p:spPr/>
        <p:txBody>
          <a:bodyPr/>
          <a:lstStyle/>
          <a:p>
            <a:fld id="{53AA0E47-E0C0-45CC-B12C-3507664E132E}" type="slidenum">
              <a:rPr lang="pt-BR" smtClean="0"/>
              <a:t>15</a:t>
            </a:fld>
            <a:endParaRPr lang="pt-BR" dirty="0"/>
          </a:p>
        </p:txBody>
      </p:sp>
      <p:sp>
        <p:nvSpPr>
          <p:cNvPr id="4" name="CaixaDeTexto 3">
            <a:extLst>
              <a:ext uri="{FF2B5EF4-FFF2-40B4-BE49-F238E27FC236}">
                <a16:creationId xmlns:a16="http://schemas.microsoft.com/office/drawing/2014/main" id="{64A31B64-D35B-C054-0EC9-63CA0C33B5E5}"/>
              </a:ext>
            </a:extLst>
          </p:cNvPr>
          <p:cNvSpPr txBox="1"/>
          <p:nvPr/>
        </p:nvSpPr>
        <p:spPr>
          <a:xfrm>
            <a:off x="287015" y="1226967"/>
            <a:ext cx="8495972" cy="1609095"/>
          </a:xfrm>
          <a:prstGeom prst="rect">
            <a:avLst/>
          </a:prstGeom>
          <a:noFill/>
        </p:spPr>
        <p:txBody>
          <a:bodyPr wrap="square" rtlCol="0">
            <a:spAutoFit/>
          </a:bodyPr>
          <a:lstStyle/>
          <a:p>
            <a:pPr>
              <a:lnSpc>
                <a:spcPct val="150000"/>
              </a:lnSpc>
            </a:pPr>
            <a:r>
              <a:rPr lang="en-US" sz="1700" dirty="0" err="1">
                <a:latin typeface="Verdana" panose="020B0604030504040204" pitchFamily="34" charset="0"/>
                <a:ea typeface="Verdana" panose="020B0604030504040204" pitchFamily="34" charset="0"/>
                <a:cs typeface="Verdana" panose="020B0604030504040204" pitchFamily="34" charset="0"/>
              </a:rPr>
              <a:t>Exemplo</a:t>
            </a:r>
            <a:r>
              <a:rPr lang="en-US" sz="1700" dirty="0">
                <a:latin typeface="Verdana" panose="020B0604030504040204" pitchFamily="34" charset="0"/>
                <a:ea typeface="Verdana" panose="020B0604030504040204" pitchFamily="34" charset="0"/>
                <a:cs typeface="Verdana" panose="020B0604030504040204" pitchFamily="34" charset="0"/>
              </a:rPr>
              <a:t> 2: Google </a:t>
            </a:r>
            <a:r>
              <a:rPr lang="en-US" sz="1700" dirty="0" err="1">
                <a:latin typeface="Verdana" panose="020B0604030504040204" pitchFamily="34" charset="0"/>
                <a:ea typeface="Verdana" panose="020B0604030504040204" pitchFamily="34" charset="0"/>
                <a:cs typeface="Verdana" panose="020B0604030504040204" pitchFamily="34" charset="0"/>
              </a:rPr>
              <a:t>AlphaStar</a:t>
            </a:r>
            <a:endParaRPr lang="en-US"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err="1">
                <a:latin typeface="Verdana" panose="020B0604030504040204" pitchFamily="34" charset="0"/>
                <a:ea typeface="Verdana" panose="020B0604030504040204" pitchFamily="34" charset="0"/>
                <a:cs typeface="Verdana" panose="020B0604030504040204" pitchFamily="34" charset="0"/>
              </a:rPr>
              <a:t>AlphaStar</a:t>
            </a:r>
            <a:r>
              <a:rPr lang="pt-BR" sz="1700" dirty="0">
                <a:latin typeface="Verdana" panose="020B0604030504040204" pitchFamily="34" charset="0"/>
                <a:ea typeface="Verdana" panose="020B0604030504040204" pitchFamily="34" charset="0"/>
                <a:cs typeface="Verdana" panose="020B0604030504040204" pitchFamily="34" charset="0"/>
              </a:rPr>
              <a:t> uma IA desenvolvido pela </a:t>
            </a:r>
            <a:r>
              <a:rPr lang="pt-BR" sz="1700" dirty="0" err="1">
                <a:latin typeface="Verdana" panose="020B0604030504040204" pitchFamily="34" charset="0"/>
                <a:ea typeface="Verdana" panose="020B0604030504040204" pitchFamily="34" charset="0"/>
                <a:cs typeface="Verdana" panose="020B0604030504040204" pitchFamily="34" charset="0"/>
              </a:rPr>
              <a:t>DeepMind</a:t>
            </a:r>
            <a:r>
              <a:rPr lang="pt-BR" sz="1700" dirty="0">
                <a:latin typeface="Verdana" panose="020B0604030504040204" pitchFamily="34" charset="0"/>
                <a:ea typeface="Verdana" panose="020B0604030504040204" pitchFamily="34" charset="0"/>
                <a:cs typeface="Verdana" panose="020B0604030504040204" pitchFamily="34" charset="0"/>
              </a:rPr>
              <a:t> para jogar </a:t>
            </a:r>
            <a:r>
              <a:rPr lang="pt-BR" sz="1700" dirty="0" err="1">
                <a:latin typeface="Verdana" panose="020B0604030504040204" pitchFamily="34" charset="0"/>
                <a:ea typeface="Verdana" panose="020B0604030504040204" pitchFamily="34" charset="0"/>
                <a:cs typeface="Verdana" panose="020B0604030504040204" pitchFamily="34" charset="0"/>
              </a:rPr>
              <a:t>StarCraft</a:t>
            </a:r>
            <a:r>
              <a:rPr lang="pt-BR" sz="1700" dirty="0">
                <a:latin typeface="Verdana" panose="020B0604030504040204" pitchFamily="34" charset="0"/>
                <a:ea typeface="Verdana" panose="020B0604030504040204" pitchFamily="34" charset="0"/>
                <a:cs typeface="Verdana" panose="020B0604030504040204" pitchFamily="34" charset="0"/>
              </a:rPr>
              <a:t> II, jogo de estratégia em tempo real de 2010.</a:t>
            </a:r>
          </a:p>
          <a:p>
            <a:pPr>
              <a:lnSpc>
                <a:spcPct val="150000"/>
              </a:lnSpc>
            </a:pPr>
            <a:endParaRPr lang="pt-BR" sz="1700" dirty="0">
              <a:latin typeface="Verdana" panose="020B0604030504040204" pitchFamily="34" charset="0"/>
              <a:ea typeface="Verdana" panose="020B0604030504040204" pitchFamily="34" charset="0"/>
              <a:cs typeface="Verdana" panose="020B0604030504040204" pitchFamily="34" charset="0"/>
            </a:endParaRPr>
          </a:p>
        </p:txBody>
      </p:sp>
      <p:sp>
        <p:nvSpPr>
          <p:cNvPr id="3" name="CaixaDeTexto 2">
            <a:extLst>
              <a:ext uri="{FF2B5EF4-FFF2-40B4-BE49-F238E27FC236}">
                <a16:creationId xmlns:a16="http://schemas.microsoft.com/office/drawing/2014/main" id="{A313DFD6-22AF-87AA-C7FA-A76DB544EA16}"/>
              </a:ext>
            </a:extLst>
          </p:cNvPr>
          <p:cNvSpPr txBox="1"/>
          <p:nvPr/>
        </p:nvSpPr>
        <p:spPr>
          <a:xfrm>
            <a:off x="3635896" y="6538912"/>
            <a:ext cx="184731" cy="369332"/>
          </a:xfrm>
          <a:prstGeom prst="rect">
            <a:avLst/>
          </a:prstGeom>
          <a:noFill/>
        </p:spPr>
        <p:txBody>
          <a:bodyPr wrap="none" rtlCol="0">
            <a:spAutoFit/>
          </a:bodyPr>
          <a:lstStyle/>
          <a:p>
            <a:endParaRPr lang="pt-BR" dirty="0"/>
          </a:p>
        </p:txBody>
      </p:sp>
      <p:pic>
        <p:nvPicPr>
          <p:cNvPr id="6" name="Imagem 5" descr="Interface gráfica do usuário&#10;&#10;O conteúdo gerado por IA pode estar incorreto.">
            <a:extLst>
              <a:ext uri="{FF2B5EF4-FFF2-40B4-BE49-F238E27FC236}">
                <a16:creationId xmlns:a16="http://schemas.microsoft.com/office/drawing/2014/main" id="{C17485A2-2B82-3A51-6FA3-40B0857FF7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58593" y="3053843"/>
            <a:ext cx="6772719" cy="3804157"/>
          </a:xfrm>
          <a:prstGeom prst="rect">
            <a:avLst/>
          </a:prstGeom>
        </p:spPr>
      </p:pic>
      <p:sp>
        <p:nvSpPr>
          <p:cNvPr id="5" name="CaixaDeTexto 4">
            <a:extLst>
              <a:ext uri="{FF2B5EF4-FFF2-40B4-BE49-F238E27FC236}">
                <a16:creationId xmlns:a16="http://schemas.microsoft.com/office/drawing/2014/main" id="{348E9F31-B1BE-0FD4-2026-B20BE3013E45}"/>
              </a:ext>
            </a:extLst>
          </p:cNvPr>
          <p:cNvSpPr txBox="1"/>
          <p:nvPr/>
        </p:nvSpPr>
        <p:spPr>
          <a:xfrm>
            <a:off x="596815" y="3073049"/>
            <a:ext cx="771365" cy="369332"/>
          </a:xfrm>
          <a:prstGeom prst="rect">
            <a:avLst/>
          </a:prstGeom>
          <a:noFill/>
          <a:ln>
            <a:solidFill>
              <a:schemeClr val="tx1"/>
            </a:solidFill>
          </a:ln>
        </p:spPr>
        <p:txBody>
          <a:bodyPr wrap="none" rtlCol="0">
            <a:spAutoFit/>
          </a:bodyPr>
          <a:lstStyle/>
          <a:p>
            <a:r>
              <a:rPr lang="pt-BR" dirty="0"/>
              <a:t>Dados</a:t>
            </a:r>
          </a:p>
        </p:txBody>
      </p:sp>
      <p:sp>
        <p:nvSpPr>
          <p:cNvPr id="10" name="CaixaDeTexto 9">
            <a:extLst>
              <a:ext uri="{FF2B5EF4-FFF2-40B4-BE49-F238E27FC236}">
                <a16:creationId xmlns:a16="http://schemas.microsoft.com/office/drawing/2014/main" id="{296EBCDB-307D-AE75-7EA9-B52816BC9205}"/>
              </a:ext>
            </a:extLst>
          </p:cNvPr>
          <p:cNvSpPr txBox="1"/>
          <p:nvPr/>
        </p:nvSpPr>
        <p:spPr>
          <a:xfrm>
            <a:off x="611560" y="4067561"/>
            <a:ext cx="740587" cy="369332"/>
          </a:xfrm>
          <a:prstGeom prst="rect">
            <a:avLst/>
          </a:prstGeom>
          <a:noFill/>
          <a:ln>
            <a:solidFill>
              <a:schemeClr val="tx1"/>
            </a:solidFill>
          </a:ln>
        </p:spPr>
        <p:txBody>
          <a:bodyPr wrap="none" rtlCol="0">
            <a:spAutoFit/>
          </a:bodyPr>
          <a:lstStyle/>
          <a:p>
            <a:r>
              <a:rPr lang="pt-BR" dirty="0"/>
              <a:t>Ações</a:t>
            </a:r>
          </a:p>
        </p:txBody>
      </p:sp>
      <p:cxnSp>
        <p:nvCxnSpPr>
          <p:cNvPr id="12" name="Conector de Seta Reta 11">
            <a:extLst>
              <a:ext uri="{FF2B5EF4-FFF2-40B4-BE49-F238E27FC236}">
                <a16:creationId xmlns:a16="http://schemas.microsoft.com/office/drawing/2014/main" id="{5E45F5E7-8C03-2A42-A24C-0E7CF348EC4E}"/>
              </a:ext>
            </a:extLst>
          </p:cNvPr>
          <p:cNvCxnSpPr>
            <a:stCxn id="5" idx="2"/>
            <a:endCxn id="10" idx="0"/>
          </p:cNvCxnSpPr>
          <p:nvPr/>
        </p:nvCxnSpPr>
        <p:spPr>
          <a:xfrm flipH="1">
            <a:off x="981854" y="3442381"/>
            <a:ext cx="644" cy="62518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5" name="Conector de Seta Reta 14">
            <a:extLst>
              <a:ext uri="{FF2B5EF4-FFF2-40B4-BE49-F238E27FC236}">
                <a16:creationId xmlns:a16="http://schemas.microsoft.com/office/drawing/2014/main" id="{6F06616E-E8F2-DB5F-1115-9EE5EEE48F7C}"/>
              </a:ext>
            </a:extLst>
          </p:cNvPr>
          <p:cNvCxnSpPr>
            <a:cxnSpLocks/>
            <a:stCxn id="10" idx="2"/>
            <a:endCxn id="16" idx="0"/>
          </p:cNvCxnSpPr>
          <p:nvPr/>
        </p:nvCxnSpPr>
        <p:spPr>
          <a:xfrm>
            <a:off x="981854" y="4436893"/>
            <a:ext cx="2140" cy="62518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CaixaDeTexto 15">
            <a:extLst>
              <a:ext uri="{FF2B5EF4-FFF2-40B4-BE49-F238E27FC236}">
                <a16:creationId xmlns:a16="http://schemas.microsoft.com/office/drawing/2014/main" id="{F2A35EC2-0C11-2D05-F4DD-E87F62801119}"/>
              </a:ext>
            </a:extLst>
          </p:cNvPr>
          <p:cNvSpPr txBox="1"/>
          <p:nvPr/>
        </p:nvSpPr>
        <p:spPr>
          <a:xfrm>
            <a:off x="579396" y="5062073"/>
            <a:ext cx="809196" cy="369332"/>
          </a:xfrm>
          <a:prstGeom prst="rect">
            <a:avLst/>
          </a:prstGeom>
          <a:noFill/>
          <a:ln>
            <a:solidFill>
              <a:schemeClr val="tx1"/>
            </a:solidFill>
          </a:ln>
        </p:spPr>
        <p:txBody>
          <a:bodyPr wrap="none" rtlCol="0">
            <a:spAutoFit/>
          </a:bodyPr>
          <a:lstStyle/>
          <a:p>
            <a:r>
              <a:rPr lang="pt-BR" dirty="0"/>
              <a:t>Vitória</a:t>
            </a:r>
          </a:p>
        </p:txBody>
      </p:sp>
    </p:spTree>
    <p:extLst>
      <p:ext uri="{BB962C8B-B14F-4D97-AF65-F5344CB8AC3E}">
        <p14:creationId xmlns:p14="http://schemas.microsoft.com/office/powerpoint/2010/main" val="39259652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23B074-F46C-0D63-2813-C43CCFCA52CB}"/>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678E1C8A-3B45-6234-8C48-1EF10E5AE3AF}"/>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Machine Learning</a:t>
            </a:r>
          </a:p>
        </p:txBody>
      </p:sp>
      <p:sp>
        <p:nvSpPr>
          <p:cNvPr id="20" name="Retângulo 19">
            <a:extLst>
              <a:ext uri="{FF2B5EF4-FFF2-40B4-BE49-F238E27FC236}">
                <a16:creationId xmlns:a16="http://schemas.microsoft.com/office/drawing/2014/main" id="{0043A878-432B-9419-3583-305CBAD1532B}"/>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704089E0-667A-20D6-393E-8CAB968DF1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0CEBE388-3253-22D9-140F-CD7598712A85}"/>
              </a:ext>
            </a:extLst>
          </p:cNvPr>
          <p:cNvSpPr>
            <a:spLocks noGrp="1"/>
          </p:cNvSpPr>
          <p:nvPr>
            <p:ph type="sldNum" sz="quarter" idx="12"/>
          </p:nvPr>
        </p:nvSpPr>
        <p:spPr/>
        <p:txBody>
          <a:bodyPr/>
          <a:lstStyle/>
          <a:p>
            <a:fld id="{53AA0E47-E0C0-45CC-B12C-3507664E132E}" type="slidenum">
              <a:rPr lang="pt-BR" smtClean="0"/>
              <a:t>16</a:t>
            </a:fld>
            <a:endParaRPr lang="pt-BR" dirty="0"/>
          </a:p>
        </p:txBody>
      </p:sp>
      <p:sp>
        <p:nvSpPr>
          <p:cNvPr id="4" name="CaixaDeTexto 3">
            <a:extLst>
              <a:ext uri="{FF2B5EF4-FFF2-40B4-BE49-F238E27FC236}">
                <a16:creationId xmlns:a16="http://schemas.microsoft.com/office/drawing/2014/main" id="{B521CF37-2E41-74E4-E6B0-464819A15FFE}"/>
              </a:ext>
            </a:extLst>
          </p:cNvPr>
          <p:cNvSpPr txBox="1"/>
          <p:nvPr/>
        </p:nvSpPr>
        <p:spPr>
          <a:xfrm>
            <a:off x="393548" y="2104198"/>
            <a:ext cx="8282906" cy="317875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1960 - 1969</a:t>
            </a:r>
          </a:p>
          <a:p>
            <a:pPr marL="285750" indent="-285750">
              <a:lnSpc>
                <a:spcPct val="150000"/>
              </a:lnSpc>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Cornell </a:t>
            </a:r>
            <a:r>
              <a:rPr lang="pt-BR" sz="1700" dirty="0" err="1">
                <a:latin typeface="Verdana" panose="020B0604030504040204" pitchFamily="34" charset="0"/>
                <a:ea typeface="Verdana" panose="020B0604030504040204" pitchFamily="34" charset="0"/>
                <a:cs typeface="Verdana" panose="020B0604030504040204" pitchFamily="34" charset="0"/>
              </a:rPr>
              <a:t>University</a:t>
            </a:r>
            <a:endParaRPr lang="pt-BR" sz="1700" dirty="0">
              <a:latin typeface="Verdana" panose="020B0604030504040204" pitchFamily="34" charset="0"/>
              <a:ea typeface="Verdana" panose="020B0604030504040204" pitchFamily="34" charset="0"/>
              <a:cs typeface="Verdana" panose="020B0604030504040204" pitchFamily="34" charset="0"/>
            </a:endParaRPr>
          </a:p>
          <a:p>
            <a:pPr marL="742950" lvl="1"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Frank </a:t>
            </a:r>
            <a:r>
              <a:rPr lang="pt-BR" sz="1700" dirty="0" err="1">
                <a:latin typeface="Verdana" panose="020B0604030504040204" pitchFamily="34" charset="0"/>
                <a:ea typeface="Verdana" panose="020B0604030504040204" pitchFamily="34" charset="0"/>
                <a:cs typeface="Verdana" panose="020B0604030504040204" pitchFamily="34" charset="0"/>
              </a:rPr>
              <a:t>Rosenblatt</a:t>
            </a:r>
            <a:endParaRPr lang="pt-BR" sz="1700" dirty="0">
              <a:latin typeface="Verdana" panose="020B0604030504040204" pitchFamily="34" charset="0"/>
              <a:ea typeface="Verdana" panose="020B0604030504040204" pitchFamily="34" charset="0"/>
              <a:cs typeface="Verdana" panose="020B0604030504040204" pitchFamily="34" charset="0"/>
            </a:endParaRPr>
          </a:p>
          <a:p>
            <a:pPr marL="742950" lvl="1"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Sistema Nervoso Humano</a:t>
            </a:r>
          </a:p>
          <a:p>
            <a:pPr marL="742950" lvl="1"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Reconhecimento do alfabeto</a:t>
            </a:r>
          </a:p>
          <a:p>
            <a:pPr marL="742950" lvl="1"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Alfabeto Latino / Romano</a:t>
            </a:r>
          </a:p>
          <a:p>
            <a:pPr marL="285750" indent="-285750">
              <a:lnSpc>
                <a:spcPct val="150000"/>
              </a:lnSpc>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p:txBody>
      </p:sp>
      <p:sp>
        <p:nvSpPr>
          <p:cNvPr id="3" name="CaixaDeTexto 2">
            <a:extLst>
              <a:ext uri="{FF2B5EF4-FFF2-40B4-BE49-F238E27FC236}">
                <a16:creationId xmlns:a16="http://schemas.microsoft.com/office/drawing/2014/main" id="{18C5E960-1033-0B31-76F5-3C642F802F1D}"/>
              </a:ext>
            </a:extLst>
          </p:cNvPr>
          <p:cNvSpPr txBox="1"/>
          <p:nvPr/>
        </p:nvSpPr>
        <p:spPr>
          <a:xfrm>
            <a:off x="3635896" y="6538912"/>
            <a:ext cx="184731" cy="369332"/>
          </a:xfrm>
          <a:prstGeom prst="rect">
            <a:avLst/>
          </a:prstGeom>
          <a:noFill/>
        </p:spPr>
        <p:txBody>
          <a:bodyPr wrap="none" rtlCol="0">
            <a:spAutoFit/>
          </a:bodyPr>
          <a:lstStyle/>
          <a:p>
            <a:endParaRPr lang="pt-BR" dirty="0"/>
          </a:p>
        </p:txBody>
      </p:sp>
      <p:sp>
        <p:nvSpPr>
          <p:cNvPr id="5" name="Retângulo 4">
            <a:extLst>
              <a:ext uri="{FF2B5EF4-FFF2-40B4-BE49-F238E27FC236}">
                <a16:creationId xmlns:a16="http://schemas.microsoft.com/office/drawing/2014/main" id="{C1ABBBF8-18AE-0986-6506-70E3AC876E36}"/>
              </a:ext>
            </a:extLst>
          </p:cNvPr>
          <p:cNvSpPr/>
          <p:nvPr/>
        </p:nvSpPr>
        <p:spPr>
          <a:xfrm>
            <a:off x="2123728" y="1340768"/>
            <a:ext cx="7020272" cy="4025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28" name="Picture 4" descr="Frank Rosenblatt - Wikipedia">
            <a:extLst>
              <a:ext uri="{FF2B5EF4-FFF2-40B4-BE49-F238E27FC236}">
                <a16:creationId xmlns:a16="http://schemas.microsoft.com/office/drawing/2014/main" id="{60F31048-4489-B055-4A79-6C59295F00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00029" y="2708920"/>
            <a:ext cx="1876425" cy="243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58733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D6F3E1-C336-85FE-F374-46F8785B8C25}"/>
            </a:ext>
          </a:extLst>
        </p:cNvPr>
        <p:cNvGrpSpPr/>
        <p:nvPr/>
      </p:nvGrpSpPr>
      <p:grpSpPr>
        <a:xfrm>
          <a:off x="0" y="0"/>
          <a:ext cx="0" cy="0"/>
          <a:chOff x="0" y="0"/>
          <a:chExt cx="0" cy="0"/>
        </a:xfrm>
      </p:grpSpPr>
      <p:pic>
        <p:nvPicPr>
          <p:cNvPr id="2050" name="Picture 2" descr="Single-layer neural network">
            <a:extLst>
              <a:ext uri="{FF2B5EF4-FFF2-40B4-BE49-F238E27FC236}">
                <a16:creationId xmlns:a16="http://schemas.microsoft.com/office/drawing/2014/main" id="{AB22CEC7-D2A0-DFC5-68C3-2B8CF3A52B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9231" y="2065208"/>
            <a:ext cx="5427094" cy="2713547"/>
          </a:xfrm>
          <a:prstGeom prst="rect">
            <a:avLst/>
          </a:prstGeom>
          <a:noFill/>
          <a:extLst>
            <a:ext uri="{909E8E84-426E-40DD-AFC4-6F175D3DCCD1}">
              <a14:hiddenFill xmlns:a14="http://schemas.microsoft.com/office/drawing/2010/main">
                <a:solidFill>
                  <a:srgbClr val="FFFFFF"/>
                </a:solidFill>
              </a14:hiddenFill>
            </a:ext>
          </a:extLst>
        </p:spPr>
      </p:pic>
      <p:sp>
        <p:nvSpPr>
          <p:cNvPr id="17" name="CaixaDeTexto 16">
            <a:extLst>
              <a:ext uri="{FF2B5EF4-FFF2-40B4-BE49-F238E27FC236}">
                <a16:creationId xmlns:a16="http://schemas.microsoft.com/office/drawing/2014/main" id="{4BD85B7A-45F6-8B4E-77B3-69537CF2FEDF}"/>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Machine Learning</a:t>
            </a:r>
          </a:p>
        </p:txBody>
      </p:sp>
      <p:sp>
        <p:nvSpPr>
          <p:cNvPr id="20" name="Retângulo 19">
            <a:extLst>
              <a:ext uri="{FF2B5EF4-FFF2-40B4-BE49-F238E27FC236}">
                <a16:creationId xmlns:a16="http://schemas.microsoft.com/office/drawing/2014/main" id="{F78B47D5-4684-FDD3-7B7C-4621B4B00C91}"/>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F979093C-A38A-1528-D38E-BA2374937A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99A3ED9A-F778-F9A2-3911-610ACF016C2F}"/>
              </a:ext>
            </a:extLst>
          </p:cNvPr>
          <p:cNvSpPr>
            <a:spLocks noGrp="1"/>
          </p:cNvSpPr>
          <p:nvPr>
            <p:ph type="sldNum" sz="quarter" idx="12"/>
          </p:nvPr>
        </p:nvSpPr>
        <p:spPr/>
        <p:txBody>
          <a:bodyPr/>
          <a:lstStyle/>
          <a:p>
            <a:fld id="{53AA0E47-E0C0-45CC-B12C-3507664E132E}" type="slidenum">
              <a:rPr lang="pt-BR" smtClean="0"/>
              <a:t>17</a:t>
            </a:fld>
            <a:endParaRPr lang="pt-BR" dirty="0"/>
          </a:p>
        </p:txBody>
      </p:sp>
      <p:sp>
        <p:nvSpPr>
          <p:cNvPr id="4" name="CaixaDeTexto 3">
            <a:extLst>
              <a:ext uri="{FF2B5EF4-FFF2-40B4-BE49-F238E27FC236}">
                <a16:creationId xmlns:a16="http://schemas.microsoft.com/office/drawing/2014/main" id="{401AE84C-77F4-4CE0-7060-3D7F127499B0}"/>
              </a:ext>
            </a:extLst>
          </p:cNvPr>
          <p:cNvSpPr txBox="1"/>
          <p:nvPr/>
        </p:nvSpPr>
        <p:spPr>
          <a:xfrm>
            <a:off x="393548" y="2104198"/>
            <a:ext cx="3242348" cy="160909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1960 - 1969</a:t>
            </a:r>
          </a:p>
          <a:p>
            <a:pPr marL="285750"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O que foi criado?</a:t>
            </a:r>
          </a:p>
          <a:p>
            <a:pPr marL="285750" indent="-285750">
              <a:lnSpc>
                <a:spcPct val="150000"/>
              </a:lnSpc>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Como isso deu certo?</a:t>
            </a:r>
          </a:p>
          <a:p>
            <a:pPr marL="285750" indent="-285750">
              <a:lnSpc>
                <a:spcPct val="150000"/>
              </a:lnSpc>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p:txBody>
      </p:sp>
      <p:sp>
        <p:nvSpPr>
          <p:cNvPr id="3" name="CaixaDeTexto 2">
            <a:extLst>
              <a:ext uri="{FF2B5EF4-FFF2-40B4-BE49-F238E27FC236}">
                <a16:creationId xmlns:a16="http://schemas.microsoft.com/office/drawing/2014/main" id="{E9D048FA-F51D-323C-986C-56B9F7060BAF}"/>
              </a:ext>
            </a:extLst>
          </p:cNvPr>
          <p:cNvSpPr txBox="1"/>
          <p:nvPr/>
        </p:nvSpPr>
        <p:spPr>
          <a:xfrm>
            <a:off x="3635896" y="6538912"/>
            <a:ext cx="184731" cy="369332"/>
          </a:xfrm>
          <a:prstGeom prst="rect">
            <a:avLst/>
          </a:prstGeom>
          <a:noFill/>
        </p:spPr>
        <p:txBody>
          <a:bodyPr wrap="none" rtlCol="0">
            <a:spAutoFit/>
          </a:bodyPr>
          <a:lstStyle/>
          <a:p>
            <a:endParaRPr lang="pt-BR" dirty="0"/>
          </a:p>
        </p:txBody>
      </p:sp>
      <p:sp>
        <p:nvSpPr>
          <p:cNvPr id="5" name="Retângulo 4">
            <a:extLst>
              <a:ext uri="{FF2B5EF4-FFF2-40B4-BE49-F238E27FC236}">
                <a16:creationId xmlns:a16="http://schemas.microsoft.com/office/drawing/2014/main" id="{636EE627-8DB4-2434-0D4C-260C98C805CF}"/>
              </a:ext>
            </a:extLst>
          </p:cNvPr>
          <p:cNvSpPr/>
          <p:nvPr/>
        </p:nvSpPr>
        <p:spPr>
          <a:xfrm>
            <a:off x="2123728" y="1340768"/>
            <a:ext cx="7020272" cy="4025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8" name="CaixaDeTexto 7">
            <a:extLst>
              <a:ext uri="{FF2B5EF4-FFF2-40B4-BE49-F238E27FC236}">
                <a16:creationId xmlns:a16="http://schemas.microsoft.com/office/drawing/2014/main" id="{5FD6E66A-D195-8EE6-85C0-A347B2E4672D}"/>
              </a:ext>
            </a:extLst>
          </p:cNvPr>
          <p:cNvSpPr txBox="1"/>
          <p:nvPr/>
        </p:nvSpPr>
        <p:spPr>
          <a:xfrm>
            <a:off x="4933020" y="4708205"/>
            <a:ext cx="3240360" cy="1200329"/>
          </a:xfrm>
          <a:prstGeom prst="rect">
            <a:avLst/>
          </a:prstGeom>
          <a:noFill/>
        </p:spPr>
        <p:txBody>
          <a:bodyPr wrap="square">
            <a:spAutoFit/>
          </a:bodyPr>
          <a:lstStyle/>
          <a:p>
            <a:pPr algn="ctr"/>
            <a:r>
              <a:rPr lang="pt-BR" dirty="0"/>
              <a:t>Soma de entradas</a:t>
            </a:r>
          </a:p>
          <a:p>
            <a:pPr algn="ctr"/>
            <a:r>
              <a:rPr lang="pt-BR" dirty="0"/>
              <a:t>z = w1x1 + w2x2 + ... + </a:t>
            </a:r>
            <a:r>
              <a:rPr lang="pt-BR" dirty="0" err="1"/>
              <a:t>wnxn</a:t>
            </a:r>
            <a:r>
              <a:rPr lang="pt-BR" dirty="0"/>
              <a:t> + b</a:t>
            </a:r>
          </a:p>
          <a:p>
            <a:pPr algn="ctr"/>
            <a:r>
              <a:rPr lang="pt-BR" dirty="0"/>
              <a:t>f(x) = z = </a:t>
            </a:r>
            <a:r>
              <a:rPr lang="pt-BR" dirty="0" err="1"/>
              <a:t>wx</a:t>
            </a:r>
            <a:r>
              <a:rPr lang="pt-BR" dirty="0"/>
              <a:t> + b</a:t>
            </a:r>
          </a:p>
          <a:p>
            <a:pPr algn="ctr"/>
            <a:r>
              <a:rPr lang="pt-BR" dirty="0"/>
              <a:t>f(x) = </a:t>
            </a:r>
            <a:r>
              <a:rPr lang="pt-BR" dirty="0" err="1"/>
              <a:t>ax</a:t>
            </a:r>
            <a:r>
              <a:rPr lang="pt-BR" dirty="0"/>
              <a:t> + b</a:t>
            </a:r>
          </a:p>
        </p:txBody>
      </p:sp>
      <p:sp>
        <p:nvSpPr>
          <p:cNvPr id="9" name="CaixaDeTexto 8">
            <a:extLst>
              <a:ext uri="{FF2B5EF4-FFF2-40B4-BE49-F238E27FC236}">
                <a16:creationId xmlns:a16="http://schemas.microsoft.com/office/drawing/2014/main" id="{2B4990E3-5288-7587-4B91-264884841A1A}"/>
              </a:ext>
            </a:extLst>
          </p:cNvPr>
          <p:cNvSpPr txBox="1"/>
          <p:nvPr/>
        </p:nvSpPr>
        <p:spPr>
          <a:xfrm>
            <a:off x="3728261" y="2555345"/>
            <a:ext cx="401072" cy="369332"/>
          </a:xfrm>
          <a:prstGeom prst="rect">
            <a:avLst/>
          </a:prstGeom>
          <a:noFill/>
        </p:spPr>
        <p:txBody>
          <a:bodyPr wrap="none" rtlCol="0">
            <a:spAutoFit/>
          </a:bodyPr>
          <a:lstStyle/>
          <a:p>
            <a:r>
              <a:rPr lang="pt-BR" dirty="0"/>
              <a:t>x1</a:t>
            </a:r>
          </a:p>
        </p:txBody>
      </p:sp>
      <p:sp>
        <p:nvSpPr>
          <p:cNvPr id="10" name="CaixaDeTexto 9">
            <a:extLst>
              <a:ext uri="{FF2B5EF4-FFF2-40B4-BE49-F238E27FC236}">
                <a16:creationId xmlns:a16="http://schemas.microsoft.com/office/drawing/2014/main" id="{BD74F7A2-63FE-5843-B5ED-31B2E9DFF811}"/>
              </a:ext>
            </a:extLst>
          </p:cNvPr>
          <p:cNvSpPr txBox="1"/>
          <p:nvPr/>
        </p:nvSpPr>
        <p:spPr>
          <a:xfrm>
            <a:off x="3728261" y="3126382"/>
            <a:ext cx="401072" cy="369332"/>
          </a:xfrm>
          <a:prstGeom prst="rect">
            <a:avLst/>
          </a:prstGeom>
          <a:noFill/>
        </p:spPr>
        <p:txBody>
          <a:bodyPr wrap="none" rtlCol="0">
            <a:spAutoFit/>
          </a:bodyPr>
          <a:lstStyle/>
          <a:p>
            <a:r>
              <a:rPr lang="pt-BR" dirty="0"/>
              <a:t>x2</a:t>
            </a:r>
          </a:p>
        </p:txBody>
      </p:sp>
      <p:sp>
        <p:nvSpPr>
          <p:cNvPr id="11" name="CaixaDeTexto 10">
            <a:extLst>
              <a:ext uri="{FF2B5EF4-FFF2-40B4-BE49-F238E27FC236}">
                <a16:creationId xmlns:a16="http://schemas.microsoft.com/office/drawing/2014/main" id="{104E9BBB-0C9E-1547-90F1-03C49B2D2468}"/>
              </a:ext>
            </a:extLst>
          </p:cNvPr>
          <p:cNvSpPr txBox="1"/>
          <p:nvPr/>
        </p:nvSpPr>
        <p:spPr>
          <a:xfrm>
            <a:off x="3728261" y="3563992"/>
            <a:ext cx="401072" cy="369332"/>
          </a:xfrm>
          <a:prstGeom prst="rect">
            <a:avLst/>
          </a:prstGeom>
          <a:noFill/>
        </p:spPr>
        <p:txBody>
          <a:bodyPr wrap="none" rtlCol="0">
            <a:spAutoFit/>
          </a:bodyPr>
          <a:lstStyle/>
          <a:p>
            <a:r>
              <a:rPr lang="pt-BR" dirty="0"/>
              <a:t>x3</a:t>
            </a:r>
          </a:p>
        </p:txBody>
      </p:sp>
      <p:sp>
        <p:nvSpPr>
          <p:cNvPr id="12" name="CaixaDeTexto 11">
            <a:extLst>
              <a:ext uri="{FF2B5EF4-FFF2-40B4-BE49-F238E27FC236}">
                <a16:creationId xmlns:a16="http://schemas.microsoft.com/office/drawing/2014/main" id="{D272B1EF-341D-8603-5CB3-FD1C6C7D9CC2}"/>
              </a:ext>
            </a:extLst>
          </p:cNvPr>
          <p:cNvSpPr txBox="1"/>
          <p:nvPr/>
        </p:nvSpPr>
        <p:spPr>
          <a:xfrm>
            <a:off x="3728261" y="4099845"/>
            <a:ext cx="401072" cy="369332"/>
          </a:xfrm>
          <a:prstGeom prst="rect">
            <a:avLst/>
          </a:prstGeom>
          <a:noFill/>
        </p:spPr>
        <p:txBody>
          <a:bodyPr wrap="none" rtlCol="0">
            <a:spAutoFit/>
          </a:bodyPr>
          <a:lstStyle/>
          <a:p>
            <a:r>
              <a:rPr lang="pt-BR" dirty="0"/>
              <a:t>x4</a:t>
            </a:r>
          </a:p>
        </p:txBody>
      </p:sp>
    </p:spTree>
    <p:extLst>
      <p:ext uri="{BB962C8B-B14F-4D97-AF65-F5344CB8AC3E}">
        <p14:creationId xmlns:p14="http://schemas.microsoft.com/office/powerpoint/2010/main" val="14600684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E09B9-2E6E-F850-E7ED-6D1056031B45}"/>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8142E921-DDC1-49F5-F21A-37EF9EAA49DD}"/>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Machine Learning</a:t>
            </a:r>
          </a:p>
        </p:txBody>
      </p:sp>
      <p:sp>
        <p:nvSpPr>
          <p:cNvPr id="20" name="Retângulo 19">
            <a:extLst>
              <a:ext uri="{FF2B5EF4-FFF2-40B4-BE49-F238E27FC236}">
                <a16:creationId xmlns:a16="http://schemas.microsoft.com/office/drawing/2014/main" id="{FBC49E36-89FD-6DCA-A99F-D15273A13C7C}"/>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2E3BFE14-D072-2CE4-0E1E-A62E71E2EE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53B73CE0-0DCA-D6E4-9521-2B87F38955EB}"/>
              </a:ext>
            </a:extLst>
          </p:cNvPr>
          <p:cNvSpPr>
            <a:spLocks noGrp="1"/>
          </p:cNvSpPr>
          <p:nvPr>
            <p:ph type="sldNum" sz="quarter" idx="12"/>
          </p:nvPr>
        </p:nvSpPr>
        <p:spPr/>
        <p:txBody>
          <a:bodyPr/>
          <a:lstStyle/>
          <a:p>
            <a:fld id="{53AA0E47-E0C0-45CC-B12C-3507664E132E}" type="slidenum">
              <a:rPr lang="pt-BR" smtClean="0"/>
              <a:t>18</a:t>
            </a:fld>
            <a:endParaRPr lang="pt-BR" dirty="0"/>
          </a:p>
        </p:txBody>
      </p:sp>
      <p:sp>
        <p:nvSpPr>
          <p:cNvPr id="4" name="CaixaDeTexto 3">
            <a:extLst>
              <a:ext uri="{FF2B5EF4-FFF2-40B4-BE49-F238E27FC236}">
                <a16:creationId xmlns:a16="http://schemas.microsoft.com/office/drawing/2014/main" id="{B1B04FC6-4F96-32AE-41AB-CA26B8D7073D}"/>
              </a:ext>
            </a:extLst>
          </p:cNvPr>
          <p:cNvSpPr txBox="1"/>
          <p:nvPr/>
        </p:nvSpPr>
        <p:spPr>
          <a:xfrm>
            <a:off x="393548" y="2104198"/>
            <a:ext cx="8426438" cy="1400383"/>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1969 - 1980</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b="1" dirty="0" err="1">
                <a:latin typeface="Verdana" panose="020B0604030504040204" pitchFamily="34" charset="0"/>
                <a:ea typeface="Verdana" panose="020B0604030504040204" pitchFamily="34" charset="0"/>
                <a:cs typeface="Verdana" panose="020B0604030504040204" pitchFamily="34" charset="0"/>
              </a:rPr>
              <a:t>Perceptrons</a:t>
            </a:r>
            <a:r>
              <a:rPr lang="pt-BR" sz="1700" dirty="0">
                <a:latin typeface="Verdana" panose="020B0604030504040204" pitchFamily="34" charset="0"/>
                <a:ea typeface="Verdana" panose="020B0604030504040204" pitchFamily="34" charset="0"/>
                <a:cs typeface="Verdana" panose="020B0604030504040204" pitchFamily="34" charset="0"/>
              </a:rPr>
              <a:t>, primeiros modelos da época não eram capazes de realizar classificações sob variáveis que apresentem </a:t>
            </a:r>
            <a:r>
              <a:rPr lang="pt-BR" sz="1700" b="1" dirty="0">
                <a:latin typeface="Verdana" panose="020B0604030504040204" pitchFamily="34" charset="0"/>
                <a:ea typeface="Verdana" panose="020B0604030504040204" pitchFamily="34" charset="0"/>
                <a:cs typeface="Verdana" panose="020B0604030504040204" pitchFamily="34" charset="0"/>
              </a:rPr>
              <a:t>alternância</a:t>
            </a:r>
            <a:r>
              <a:rPr lang="pt-BR" sz="1700" dirty="0">
                <a:latin typeface="Verdana" panose="020B0604030504040204" pitchFamily="34" charset="0"/>
                <a:ea typeface="Verdana" panose="020B0604030504040204" pitchFamily="34" charset="0"/>
                <a:cs typeface="Verdana" panose="020B0604030504040204" pitchFamily="34" charset="0"/>
              </a:rPr>
              <a:t>, ou </a:t>
            </a:r>
            <a:r>
              <a:rPr lang="pt-BR" sz="1700" b="1" dirty="0">
                <a:latin typeface="Verdana" panose="020B0604030504040204" pitchFamily="34" charset="0"/>
                <a:ea typeface="Verdana" panose="020B0604030504040204" pitchFamily="34" charset="0"/>
                <a:cs typeface="Verdana" panose="020B0604030504040204" pitchFamily="34" charset="0"/>
              </a:rPr>
              <a:t>exclusão mútua</a:t>
            </a:r>
            <a:r>
              <a:rPr lang="pt-BR" sz="1700" dirty="0">
                <a:latin typeface="Verdana" panose="020B0604030504040204" pitchFamily="34" charset="0"/>
                <a:ea typeface="Verdana" panose="020B0604030504040204" pitchFamily="34" charset="0"/>
                <a:cs typeface="Verdana" panose="020B0604030504040204" pitchFamily="34" charset="0"/>
              </a:rPr>
              <a:t>, como ou-exclusivo (XOR).</a:t>
            </a:r>
          </a:p>
        </p:txBody>
      </p:sp>
      <p:sp>
        <p:nvSpPr>
          <p:cNvPr id="3" name="CaixaDeTexto 2">
            <a:extLst>
              <a:ext uri="{FF2B5EF4-FFF2-40B4-BE49-F238E27FC236}">
                <a16:creationId xmlns:a16="http://schemas.microsoft.com/office/drawing/2014/main" id="{D6051489-EFEA-7340-4957-73EFB80138F1}"/>
              </a:ext>
            </a:extLst>
          </p:cNvPr>
          <p:cNvSpPr txBox="1"/>
          <p:nvPr/>
        </p:nvSpPr>
        <p:spPr>
          <a:xfrm>
            <a:off x="3635896" y="6538912"/>
            <a:ext cx="184731" cy="369332"/>
          </a:xfrm>
          <a:prstGeom prst="rect">
            <a:avLst/>
          </a:prstGeom>
          <a:noFill/>
        </p:spPr>
        <p:txBody>
          <a:bodyPr wrap="none" rtlCol="0">
            <a:spAutoFit/>
          </a:bodyPr>
          <a:lstStyle/>
          <a:p>
            <a:endParaRPr lang="pt-BR" dirty="0"/>
          </a:p>
        </p:txBody>
      </p:sp>
      <p:sp>
        <p:nvSpPr>
          <p:cNvPr id="8" name="Retângulo 7">
            <a:extLst>
              <a:ext uri="{FF2B5EF4-FFF2-40B4-BE49-F238E27FC236}">
                <a16:creationId xmlns:a16="http://schemas.microsoft.com/office/drawing/2014/main" id="{EC741139-A081-D0C3-64E8-46A40F3BF246}"/>
              </a:ext>
            </a:extLst>
          </p:cNvPr>
          <p:cNvSpPr/>
          <p:nvPr/>
        </p:nvSpPr>
        <p:spPr>
          <a:xfrm>
            <a:off x="-36512" y="1340768"/>
            <a:ext cx="9180512" cy="4025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26" name="Picture 2" descr="Nonlinear decision boundaries - Mastering Machine Learning with  scikit-learn - Second Edition [Book]">
            <a:extLst>
              <a:ext uri="{FF2B5EF4-FFF2-40B4-BE49-F238E27FC236}">
                <a16:creationId xmlns:a16="http://schemas.microsoft.com/office/drawing/2014/main" id="{5A7D1D7C-CB93-B3F2-A7C2-1F6545BF1D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4663" y="4365104"/>
            <a:ext cx="6219825" cy="1847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42343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F3F2E0-AA80-720F-9413-A3BF97ADBA73}"/>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E9EAE4ED-56BA-C7B2-73DB-88665DA903DF}"/>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Machine Learning</a:t>
            </a:r>
          </a:p>
        </p:txBody>
      </p:sp>
      <p:sp>
        <p:nvSpPr>
          <p:cNvPr id="20" name="Retângulo 19">
            <a:extLst>
              <a:ext uri="{FF2B5EF4-FFF2-40B4-BE49-F238E27FC236}">
                <a16:creationId xmlns:a16="http://schemas.microsoft.com/office/drawing/2014/main" id="{F89A6070-BBC9-29F7-23E2-6A0888629E73}"/>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A2025D5D-496A-D622-CAD6-B82BF3591F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19B7B00E-8BB7-D5BF-1AF1-75AC464B78F5}"/>
              </a:ext>
            </a:extLst>
          </p:cNvPr>
          <p:cNvSpPr>
            <a:spLocks noGrp="1"/>
          </p:cNvSpPr>
          <p:nvPr>
            <p:ph type="sldNum" sz="quarter" idx="12"/>
          </p:nvPr>
        </p:nvSpPr>
        <p:spPr/>
        <p:txBody>
          <a:bodyPr/>
          <a:lstStyle/>
          <a:p>
            <a:fld id="{53AA0E47-E0C0-45CC-B12C-3507664E132E}" type="slidenum">
              <a:rPr lang="pt-BR" smtClean="0"/>
              <a:t>19</a:t>
            </a:fld>
            <a:endParaRPr lang="pt-BR" dirty="0"/>
          </a:p>
        </p:txBody>
      </p:sp>
      <p:sp>
        <p:nvSpPr>
          <p:cNvPr id="4" name="CaixaDeTexto 3">
            <a:extLst>
              <a:ext uri="{FF2B5EF4-FFF2-40B4-BE49-F238E27FC236}">
                <a16:creationId xmlns:a16="http://schemas.microsoft.com/office/drawing/2014/main" id="{AF8CF360-7772-A8B7-978A-ED9E177C8EE3}"/>
              </a:ext>
            </a:extLst>
          </p:cNvPr>
          <p:cNvSpPr txBox="1"/>
          <p:nvPr/>
        </p:nvSpPr>
        <p:spPr>
          <a:xfrm>
            <a:off x="393548" y="2104198"/>
            <a:ext cx="8426438" cy="1400383"/>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1969 - 1980</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b="1" dirty="0" err="1">
                <a:latin typeface="Verdana" panose="020B0604030504040204" pitchFamily="34" charset="0"/>
                <a:ea typeface="Verdana" panose="020B0604030504040204" pitchFamily="34" charset="0"/>
                <a:cs typeface="Verdana" panose="020B0604030504040204" pitchFamily="34" charset="0"/>
              </a:rPr>
              <a:t>Perceptrons</a:t>
            </a:r>
            <a:r>
              <a:rPr lang="pt-BR" sz="1700" dirty="0">
                <a:latin typeface="Verdana" panose="020B0604030504040204" pitchFamily="34" charset="0"/>
                <a:ea typeface="Verdana" panose="020B0604030504040204" pitchFamily="34" charset="0"/>
                <a:cs typeface="Verdana" panose="020B0604030504040204" pitchFamily="34" charset="0"/>
              </a:rPr>
              <a:t>, primeiros modelos da época não eram capazes de realizar classificações sob variáveis que apresentem </a:t>
            </a:r>
            <a:r>
              <a:rPr lang="pt-BR" sz="1700" b="1" dirty="0">
                <a:latin typeface="Verdana" panose="020B0604030504040204" pitchFamily="34" charset="0"/>
                <a:ea typeface="Verdana" panose="020B0604030504040204" pitchFamily="34" charset="0"/>
                <a:cs typeface="Verdana" panose="020B0604030504040204" pitchFamily="34" charset="0"/>
              </a:rPr>
              <a:t>alternância</a:t>
            </a:r>
            <a:r>
              <a:rPr lang="pt-BR" sz="1700" dirty="0">
                <a:latin typeface="Verdana" panose="020B0604030504040204" pitchFamily="34" charset="0"/>
                <a:ea typeface="Verdana" panose="020B0604030504040204" pitchFamily="34" charset="0"/>
                <a:cs typeface="Verdana" panose="020B0604030504040204" pitchFamily="34" charset="0"/>
              </a:rPr>
              <a:t>, ou </a:t>
            </a:r>
            <a:r>
              <a:rPr lang="pt-BR" sz="1700" b="1" dirty="0">
                <a:latin typeface="Verdana" panose="020B0604030504040204" pitchFamily="34" charset="0"/>
                <a:ea typeface="Verdana" panose="020B0604030504040204" pitchFamily="34" charset="0"/>
                <a:cs typeface="Verdana" panose="020B0604030504040204" pitchFamily="34" charset="0"/>
              </a:rPr>
              <a:t>exclusão mútua</a:t>
            </a:r>
            <a:r>
              <a:rPr lang="pt-BR" sz="1700" dirty="0">
                <a:latin typeface="Verdana" panose="020B0604030504040204" pitchFamily="34" charset="0"/>
                <a:ea typeface="Verdana" panose="020B0604030504040204" pitchFamily="34" charset="0"/>
                <a:cs typeface="Verdana" panose="020B0604030504040204" pitchFamily="34" charset="0"/>
              </a:rPr>
              <a:t>, como ou-exclusivo (XOR).</a:t>
            </a:r>
          </a:p>
        </p:txBody>
      </p:sp>
      <p:sp>
        <p:nvSpPr>
          <p:cNvPr id="3" name="CaixaDeTexto 2">
            <a:extLst>
              <a:ext uri="{FF2B5EF4-FFF2-40B4-BE49-F238E27FC236}">
                <a16:creationId xmlns:a16="http://schemas.microsoft.com/office/drawing/2014/main" id="{67DA1226-DD41-7161-AF27-798FE4CB708C}"/>
              </a:ext>
            </a:extLst>
          </p:cNvPr>
          <p:cNvSpPr txBox="1"/>
          <p:nvPr/>
        </p:nvSpPr>
        <p:spPr>
          <a:xfrm>
            <a:off x="3635896" y="6538912"/>
            <a:ext cx="184731" cy="369332"/>
          </a:xfrm>
          <a:prstGeom prst="rect">
            <a:avLst/>
          </a:prstGeom>
          <a:noFill/>
        </p:spPr>
        <p:txBody>
          <a:bodyPr wrap="none" rtlCol="0">
            <a:spAutoFit/>
          </a:bodyPr>
          <a:lstStyle/>
          <a:p>
            <a:endParaRPr lang="pt-BR" dirty="0"/>
          </a:p>
        </p:txBody>
      </p:sp>
      <p:sp>
        <p:nvSpPr>
          <p:cNvPr id="8" name="Retângulo 7">
            <a:extLst>
              <a:ext uri="{FF2B5EF4-FFF2-40B4-BE49-F238E27FC236}">
                <a16:creationId xmlns:a16="http://schemas.microsoft.com/office/drawing/2014/main" id="{A9632DC6-01EE-183F-E1F7-3D30779C7D2D}"/>
              </a:ext>
            </a:extLst>
          </p:cNvPr>
          <p:cNvSpPr/>
          <p:nvPr/>
        </p:nvSpPr>
        <p:spPr>
          <a:xfrm>
            <a:off x="-36512" y="1340768"/>
            <a:ext cx="9180512" cy="4025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26" name="Picture 2" descr="Nonlinear decision boundaries - Mastering Machine Learning with  scikit-learn - Second Edition [Book]">
            <a:extLst>
              <a:ext uri="{FF2B5EF4-FFF2-40B4-BE49-F238E27FC236}">
                <a16:creationId xmlns:a16="http://schemas.microsoft.com/office/drawing/2014/main" id="{339FF10F-9821-532B-08DC-843664EB86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4663" y="4365104"/>
            <a:ext cx="6219825" cy="1847850"/>
          </a:xfrm>
          <a:prstGeom prst="rect">
            <a:avLst/>
          </a:prstGeom>
          <a:noFill/>
          <a:extLst>
            <a:ext uri="{909E8E84-426E-40DD-AFC4-6F175D3DCCD1}">
              <a14:hiddenFill xmlns:a14="http://schemas.microsoft.com/office/drawing/2010/main">
                <a:solidFill>
                  <a:srgbClr val="FFFFFF"/>
                </a:solidFill>
              </a14:hiddenFill>
            </a:ext>
          </a:extLst>
        </p:spPr>
      </p:pic>
      <p:sp>
        <p:nvSpPr>
          <p:cNvPr id="5" name="Forma Livre: Forma 4">
            <a:extLst>
              <a:ext uri="{FF2B5EF4-FFF2-40B4-BE49-F238E27FC236}">
                <a16:creationId xmlns:a16="http://schemas.microsoft.com/office/drawing/2014/main" id="{50933219-4763-DDFD-9FFF-20426C9B553E}"/>
              </a:ext>
            </a:extLst>
          </p:cNvPr>
          <p:cNvSpPr/>
          <p:nvPr/>
        </p:nvSpPr>
        <p:spPr>
          <a:xfrm>
            <a:off x="7501483" y="4216283"/>
            <a:ext cx="1909731" cy="2152244"/>
          </a:xfrm>
          <a:custGeom>
            <a:avLst/>
            <a:gdLst>
              <a:gd name="connsiteX0" fmla="*/ 728117 w 1909731"/>
              <a:gd name="connsiteY0" fmla="*/ 2152244 h 2152244"/>
              <a:gd name="connsiteX1" fmla="*/ 340842 w 1909731"/>
              <a:gd name="connsiteY1" fmla="*/ 1076479 h 2152244"/>
              <a:gd name="connsiteX2" fmla="*/ 7355 w 1909731"/>
              <a:gd name="connsiteY2" fmla="*/ 764508 h 2152244"/>
              <a:gd name="connsiteX3" fmla="*/ 147204 w 1909731"/>
              <a:gd name="connsiteY3" fmla="*/ 715 h 2152244"/>
              <a:gd name="connsiteX4" fmla="*/ 566752 w 1909731"/>
              <a:gd name="connsiteY4" fmla="*/ 635416 h 2152244"/>
              <a:gd name="connsiteX5" fmla="*/ 986301 w 1909731"/>
              <a:gd name="connsiteY5" fmla="*/ 1119510 h 2152244"/>
              <a:gd name="connsiteX6" fmla="*/ 1825397 w 1909731"/>
              <a:gd name="connsiteY6" fmla="*/ 1162541 h 2152244"/>
              <a:gd name="connsiteX7" fmla="*/ 1836155 w 1909731"/>
              <a:gd name="connsiteY7" fmla="*/ 829053 h 2152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9731" h="2152244">
                <a:moveTo>
                  <a:pt x="728117" y="2152244"/>
                </a:moveTo>
                <a:cubicBezTo>
                  <a:pt x="594543" y="1730006"/>
                  <a:pt x="460969" y="1307768"/>
                  <a:pt x="340842" y="1076479"/>
                </a:cubicBezTo>
                <a:cubicBezTo>
                  <a:pt x="220715" y="845190"/>
                  <a:pt x="39628" y="943802"/>
                  <a:pt x="7355" y="764508"/>
                </a:cubicBezTo>
                <a:cubicBezTo>
                  <a:pt x="-24918" y="585214"/>
                  <a:pt x="53971" y="22230"/>
                  <a:pt x="147204" y="715"/>
                </a:cubicBezTo>
                <a:cubicBezTo>
                  <a:pt x="240437" y="-20800"/>
                  <a:pt x="426902" y="448950"/>
                  <a:pt x="566752" y="635416"/>
                </a:cubicBezTo>
                <a:cubicBezTo>
                  <a:pt x="706601" y="821882"/>
                  <a:pt x="776527" y="1031656"/>
                  <a:pt x="986301" y="1119510"/>
                </a:cubicBezTo>
                <a:cubicBezTo>
                  <a:pt x="1196075" y="1207364"/>
                  <a:pt x="1683755" y="1210950"/>
                  <a:pt x="1825397" y="1162541"/>
                </a:cubicBezTo>
                <a:cubicBezTo>
                  <a:pt x="1967039" y="1114132"/>
                  <a:pt x="1901597" y="971592"/>
                  <a:pt x="1836155" y="829053"/>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914235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43C9E-4FF7-520F-AEA0-DF343CC91B3B}"/>
            </a:ext>
          </a:extLst>
        </p:cNvPr>
        <p:cNvGrpSpPr/>
        <p:nvPr/>
      </p:nvGrpSpPr>
      <p:grpSpPr>
        <a:xfrm>
          <a:off x="0" y="0"/>
          <a:ext cx="0" cy="0"/>
          <a:chOff x="0" y="0"/>
          <a:chExt cx="0" cy="0"/>
        </a:xfrm>
      </p:grpSpPr>
      <p:sp>
        <p:nvSpPr>
          <p:cNvPr id="8" name="CaixaDeTexto 7">
            <a:extLst>
              <a:ext uri="{FF2B5EF4-FFF2-40B4-BE49-F238E27FC236}">
                <a16:creationId xmlns:a16="http://schemas.microsoft.com/office/drawing/2014/main" id="{004D800A-576D-18B7-05B8-6A91589E3530}"/>
              </a:ext>
            </a:extLst>
          </p:cNvPr>
          <p:cNvSpPr txBox="1"/>
          <p:nvPr/>
        </p:nvSpPr>
        <p:spPr>
          <a:xfrm>
            <a:off x="971600" y="1700808"/>
            <a:ext cx="7056784" cy="2554545"/>
          </a:xfrm>
          <a:prstGeom prst="rect">
            <a:avLst/>
          </a:prstGeom>
          <a:noFill/>
        </p:spPr>
        <p:txBody>
          <a:bodyPr wrap="square" rtlCol="0">
            <a:spAutoFit/>
          </a:bodyPr>
          <a:lstStyle/>
          <a:p>
            <a:pPr marL="285750" indent="-285750">
              <a:buFont typeface="Arial" panose="020B0604020202020204" pitchFamily="34" charset="0"/>
              <a:buChar char="•"/>
            </a:pPr>
            <a:r>
              <a:rPr lang="pt-BR" sz="1600" b="1" dirty="0">
                <a:latin typeface="Verdana" panose="020B0604030504040204" pitchFamily="34" charset="0"/>
                <a:ea typeface="Verdana" panose="020B0604030504040204" pitchFamily="34" charset="0"/>
                <a:cs typeface="Verdana" panose="020B0604030504040204" pitchFamily="34" charset="0"/>
              </a:rPr>
              <a:t>Machine Learning: </a:t>
            </a:r>
            <a:r>
              <a:rPr lang="pt-BR" sz="1600" dirty="0">
                <a:latin typeface="Verdana" panose="020B0604030504040204" pitchFamily="34" charset="0"/>
                <a:ea typeface="Verdana" panose="020B0604030504040204" pitchFamily="34" charset="0"/>
                <a:cs typeface="Verdana" panose="020B0604030504040204" pitchFamily="34" charset="0"/>
              </a:rPr>
              <a:t>O que é um algoritmo de aprendizado de máquina, como identificar, como operam.</a:t>
            </a:r>
          </a:p>
          <a:p>
            <a:pPr marL="742950" lvl="1" indent="-285750">
              <a:buFont typeface="Arial" panose="020B0604020202020204" pitchFamily="34" charset="0"/>
              <a:buChar char="•"/>
            </a:pPr>
            <a:r>
              <a:rPr lang="pt-BR" sz="1600" dirty="0">
                <a:latin typeface="Verdana" panose="020B0604030504040204" pitchFamily="34" charset="0"/>
                <a:ea typeface="Verdana" panose="020B0604030504040204" pitchFamily="34" charset="0"/>
                <a:cs typeface="Verdana" panose="020B0604030504040204" pitchFamily="34" charset="0"/>
              </a:rPr>
              <a:t>Tipos de aprendizado de máquina;</a:t>
            </a:r>
          </a:p>
          <a:p>
            <a:pPr marL="742950" lvl="1" indent="-285750">
              <a:buFont typeface="Arial" panose="020B0604020202020204" pitchFamily="34" charset="0"/>
              <a:buChar char="•"/>
            </a:pPr>
            <a:r>
              <a:rPr lang="pt-BR" sz="1600" dirty="0">
                <a:latin typeface="Verdana" panose="020B0604030504040204" pitchFamily="34" charset="0"/>
                <a:ea typeface="Verdana" panose="020B0604030504040204" pitchFamily="34" charset="0"/>
                <a:cs typeface="Verdana" panose="020B0604030504040204" pitchFamily="34" charset="0"/>
              </a:rPr>
              <a:t>Estratégias comuns.</a:t>
            </a:r>
          </a:p>
          <a:p>
            <a:r>
              <a:rPr lang="pt-BR" sz="1600" dirty="0">
                <a:latin typeface="Verdana" panose="020B0604030504040204" pitchFamily="34" charset="0"/>
                <a:ea typeface="Verdana" panose="020B0604030504040204" pitchFamily="34" charset="0"/>
                <a:cs typeface="Verdana" panose="020B0604030504040204" pitchFamily="34" charset="0"/>
              </a:rPr>
              <a:t> </a:t>
            </a:r>
          </a:p>
          <a:p>
            <a:pPr marL="285750" indent="-285750">
              <a:buFont typeface="Arial" panose="020B0604020202020204" pitchFamily="34" charset="0"/>
              <a:buChar char="•"/>
            </a:pPr>
            <a:r>
              <a:rPr lang="pt-BR" sz="1600" b="1" dirty="0">
                <a:latin typeface="Verdana" panose="020B0604030504040204" pitchFamily="34" charset="0"/>
                <a:ea typeface="Verdana" panose="020B0604030504040204" pitchFamily="34" charset="0"/>
                <a:cs typeface="Verdana" panose="020B0604030504040204" pitchFamily="34" charset="0"/>
              </a:rPr>
              <a:t>Redes Neurais Artificiais: </a:t>
            </a:r>
            <a:r>
              <a:rPr lang="pt-BR" sz="1600" dirty="0">
                <a:latin typeface="Verdana" panose="020B0604030504040204" pitchFamily="34" charset="0"/>
                <a:ea typeface="Verdana" panose="020B0604030504040204" pitchFamily="34" charset="0"/>
                <a:cs typeface="Verdana" panose="020B0604030504040204" pitchFamily="34" charset="0"/>
              </a:rPr>
              <a:t>Algoritmos específicos dentro de Machine Learning voltados a resolver problemas complexos.</a:t>
            </a:r>
          </a:p>
          <a:p>
            <a:r>
              <a:rPr lang="pt-BR" sz="1600" dirty="0">
                <a:latin typeface="Verdana" panose="020B0604030504040204" pitchFamily="34" charset="0"/>
                <a:ea typeface="Verdana" panose="020B0604030504040204" pitchFamily="34" charset="0"/>
                <a:cs typeface="Verdana" panose="020B0604030504040204" pitchFamily="34" charset="0"/>
              </a:rPr>
              <a:t> </a:t>
            </a:r>
          </a:p>
          <a:p>
            <a:pPr marL="285750" indent="-285750">
              <a:buFont typeface="Arial" panose="020B0604020202020204" pitchFamily="34" charset="0"/>
              <a:buChar char="•"/>
            </a:pPr>
            <a:r>
              <a:rPr lang="pt-BR" sz="1600" b="1" dirty="0" err="1">
                <a:latin typeface="Verdana" panose="020B0604030504040204" pitchFamily="34" charset="0"/>
                <a:ea typeface="Verdana" panose="020B0604030504040204" pitchFamily="34" charset="0"/>
                <a:cs typeface="Verdana" panose="020B0604030504040204" pitchFamily="34" charset="0"/>
              </a:rPr>
              <a:t>Deep</a:t>
            </a:r>
            <a:r>
              <a:rPr lang="pt-BR" sz="1600" b="1" dirty="0">
                <a:latin typeface="Verdana" panose="020B0604030504040204" pitchFamily="34" charset="0"/>
                <a:ea typeface="Verdana" panose="020B0604030504040204" pitchFamily="34" charset="0"/>
                <a:cs typeface="Verdana" panose="020B0604030504040204" pitchFamily="34" charset="0"/>
              </a:rPr>
              <a:t> Learning: </a:t>
            </a:r>
            <a:r>
              <a:rPr lang="pt-BR" sz="1600" dirty="0">
                <a:latin typeface="Verdana" panose="020B0604030504040204" pitchFamily="34" charset="0"/>
                <a:ea typeface="Verdana" panose="020B0604030504040204" pitchFamily="34" charset="0"/>
                <a:cs typeface="Verdana" panose="020B0604030504040204" pitchFamily="34" charset="0"/>
              </a:rPr>
              <a:t>O que é o aprendizado profundo, porquê existe, e como se diferencia de Machine Learning. </a:t>
            </a:r>
          </a:p>
        </p:txBody>
      </p:sp>
      <p:pic>
        <p:nvPicPr>
          <p:cNvPr id="7" name="Imagem 6">
            <a:extLst>
              <a:ext uri="{FF2B5EF4-FFF2-40B4-BE49-F238E27FC236}">
                <a16:creationId xmlns:a16="http://schemas.microsoft.com/office/drawing/2014/main" id="{5B57466A-9B99-CD4E-4FB8-85EBC605A24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9" name="CaixaDeTexto 8">
            <a:extLst>
              <a:ext uri="{FF2B5EF4-FFF2-40B4-BE49-F238E27FC236}">
                <a16:creationId xmlns:a16="http://schemas.microsoft.com/office/drawing/2014/main" id="{46316FA2-318E-6CA5-3070-354EA4883177}"/>
              </a:ext>
            </a:extLst>
          </p:cNvPr>
          <p:cNvSpPr txBox="1"/>
          <p:nvPr/>
        </p:nvSpPr>
        <p:spPr>
          <a:xfrm>
            <a:off x="393549" y="333523"/>
            <a:ext cx="6192688"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Objetivos Gerais</a:t>
            </a:r>
          </a:p>
        </p:txBody>
      </p:sp>
      <p:sp>
        <p:nvSpPr>
          <p:cNvPr id="11" name="Retângulo 10">
            <a:extLst>
              <a:ext uri="{FF2B5EF4-FFF2-40B4-BE49-F238E27FC236}">
                <a16:creationId xmlns:a16="http://schemas.microsoft.com/office/drawing/2014/main" id="{E711EE3D-960E-8523-7C9E-BC2D8317E865}"/>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 name="Espaço Reservado para Número de Slide 1">
            <a:extLst>
              <a:ext uri="{FF2B5EF4-FFF2-40B4-BE49-F238E27FC236}">
                <a16:creationId xmlns:a16="http://schemas.microsoft.com/office/drawing/2014/main" id="{66CC6BC1-B58A-3F74-43CC-9A8F75BF14F4}"/>
              </a:ext>
            </a:extLst>
          </p:cNvPr>
          <p:cNvSpPr>
            <a:spLocks noGrp="1"/>
          </p:cNvSpPr>
          <p:nvPr>
            <p:ph type="sldNum" sz="quarter" idx="12"/>
          </p:nvPr>
        </p:nvSpPr>
        <p:spPr/>
        <p:txBody>
          <a:bodyPr/>
          <a:lstStyle/>
          <a:p>
            <a:fld id="{53AA0E47-E0C0-45CC-B12C-3507664E132E}" type="slidenum">
              <a:rPr lang="pt-BR" smtClean="0"/>
              <a:t>2</a:t>
            </a:fld>
            <a:endParaRPr lang="pt-BR" dirty="0"/>
          </a:p>
        </p:txBody>
      </p:sp>
      <p:sp>
        <p:nvSpPr>
          <p:cNvPr id="4" name="CaixaDeTexto 9">
            <a:extLst>
              <a:ext uri="{FF2B5EF4-FFF2-40B4-BE49-F238E27FC236}">
                <a16:creationId xmlns:a16="http://schemas.microsoft.com/office/drawing/2014/main" id="{6AABE01C-A22F-A515-76C3-6EA54D324A47}"/>
              </a:ext>
            </a:extLst>
          </p:cNvPr>
          <p:cNvSpPr txBox="1"/>
          <p:nvPr/>
        </p:nvSpPr>
        <p:spPr>
          <a:xfrm>
            <a:off x="264847" y="5363405"/>
            <a:ext cx="6033349" cy="830997"/>
          </a:xfrm>
          <a:prstGeom prst="rect">
            <a:avLst/>
          </a:prstGeom>
          <a:noFill/>
        </p:spPr>
        <p:txBody>
          <a:bodyPr wrap="square">
            <a:spAutoFit/>
          </a:bodyPr>
          <a:lstStyle/>
          <a:p>
            <a:r>
              <a:rPr lang="pt-BR" sz="2400" dirty="0"/>
              <a:t>Slides e código:</a:t>
            </a:r>
          </a:p>
          <a:p>
            <a:r>
              <a:rPr lang="pt-BR" sz="2400" dirty="0"/>
              <a:t>https://github.com/Draylon/ppgca_aula_repo</a:t>
            </a:r>
          </a:p>
        </p:txBody>
      </p:sp>
    </p:spTree>
    <p:extLst>
      <p:ext uri="{BB962C8B-B14F-4D97-AF65-F5344CB8AC3E}">
        <p14:creationId xmlns:p14="http://schemas.microsoft.com/office/powerpoint/2010/main" val="1265167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D6C7DA-3984-B2EB-132B-0A6B6EC6CBAB}"/>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1C6E35E7-88F5-96F2-6111-D77A610236EC}"/>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Problema XOR</a:t>
            </a:r>
          </a:p>
        </p:txBody>
      </p:sp>
      <p:sp>
        <p:nvSpPr>
          <p:cNvPr id="20" name="Retângulo 19">
            <a:extLst>
              <a:ext uri="{FF2B5EF4-FFF2-40B4-BE49-F238E27FC236}">
                <a16:creationId xmlns:a16="http://schemas.microsoft.com/office/drawing/2014/main" id="{F8C18FF0-2A2D-633E-A69B-58A2A291FB8B}"/>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60B3BE8C-E852-053B-3724-AD850643B15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61C8AC65-7184-F661-C8C9-EE2DDEFC62F1}"/>
              </a:ext>
            </a:extLst>
          </p:cNvPr>
          <p:cNvSpPr>
            <a:spLocks noGrp="1"/>
          </p:cNvSpPr>
          <p:nvPr>
            <p:ph type="sldNum" sz="quarter" idx="12"/>
          </p:nvPr>
        </p:nvSpPr>
        <p:spPr/>
        <p:txBody>
          <a:bodyPr/>
          <a:lstStyle/>
          <a:p>
            <a:fld id="{53AA0E47-E0C0-45CC-B12C-3507664E132E}" type="slidenum">
              <a:rPr lang="pt-BR" smtClean="0"/>
              <a:t>20</a:t>
            </a:fld>
            <a:endParaRPr lang="pt-BR" dirty="0"/>
          </a:p>
        </p:txBody>
      </p:sp>
      <p:sp>
        <p:nvSpPr>
          <p:cNvPr id="4" name="CaixaDeTexto 3">
            <a:extLst>
              <a:ext uri="{FF2B5EF4-FFF2-40B4-BE49-F238E27FC236}">
                <a16:creationId xmlns:a16="http://schemas.microsoft.com/office/drawing/2014/main" id="{1C33BC5E-1046-F098-B22C-BE34E9055E16}"/>
              </a:ext>
            </a:extLst>
          </p:cNvPr>
          <p:cNvSpPr txBox="1"/>
          <p:nvPr/>
        </p:nvSpPr>
        <p:spPr>
          <a:xfrm>
            <a:off x="393548" y="1751141"/>
            <a:ext cx="8426438" cy="4016484"/>
          </a:xfrm>
          <a:prstGeom prst="rect">
            <a:avLst/>
          </a:prstGeom>
          <a:noFill/>
        </p:spPr>
        <p:txBody>
          <a:bodyPr wrap="square" rtlCol="0">
            <a:spAutoFit/>
          </a:bodyPr>
          <a:lstStyle/>
          <a:p>
            <a:r>
              <a:rPr lang="pt-BR" sz="1700" dirty="0">
                <a:latin typeface="Verdana" panose="020B0604030504040204" pitchFamily="34" charset="0"/>
                <a:ea typeface="Verdana" panose="020B0604030504040204" pitchFamily="34" charset="0"/>
                <a:cs typeface="Verdana" panose="020B0604030504040204" pitchFamily="34" charset="0"/>
              </a:rPr>
              <a:t>Problemas onde duas variáveis são mutuamente-exclusivas.</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r>
              <a:rPr lang="pt-BR" sz="1700" dirty="0">
                <a:latin typeface="Verdana" panose="020B0604030504040204" pitchFamily="34" charset="0"/>
                <a:ea typeface="Verdana" panose="020B0604030504040204" pitchFamily="34" charset="0"/>
                <a:cs typeface="Verdana" panose="020B0604030504040204" pitchFamily="34" charset="0"/>
              </a:rPr>
              <a:t>Exemplos:</a:t>
            </a:r>
          </a:p>
          <a:p>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Café ou chá?</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Escolher os 2 = ???</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Escolher nenhum = sem bebida</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Guarda-chuva ou capa de chuva?</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Escolher os 2 = desnecessário</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Nenhum = molhado</a:t>
            </a:r>
          </a:p>
          <a:p>
            <a:pPr marL="742950" lvl="1"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Luz natural ou lâmpadas?</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Escolher os 2 = desnecessário</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Nenhum = escuro</a:t>
            </a:r>
          </a:p>
        </p:txBody>
      </p:sp>
      <p:sp>
        <p:nvSpPr>
          <p:cNvPr id="3" name="CaixaDeTexto 2">
            <a:extLst>
              <a:ext uri="{FF2B5EF4-FFF2-40B4-BE49-F238E27FC236}">
                <a16:creationId xmlns:a16="http://schemas.microsoft.com/office/drawing/2014/main" id="{B4DDEF12-C508-3E68-159B-FF5337FB8F2A}"/>
              </a:ext>
            </a:extLst>
          </p:cNvPr>
          <p:cNvSpPr txBox="1"/>
          <p:nvPr/>
        </p:nvSpPr>
        <p:spPr>
          <a:xfrm>
            <a:off x="3635896" y="6538912"/>
            <a:ext cx="184731" cy="369332"/>
          </a:xfrm>
          <a:prstGeom prst="rect">
            <a:avLst/>
          </a:prstGeom>
          <a:noFill/>
        </p:spPr>
        <p:txBody>
          <a:bodyPr wrap="none" rtlCol="0">
            <a:spAutoFit/>
          </a:bodyPr>
          <a:lstStyle/>
          <a:p>
            <a:endParaRPr lang="pt-BR" dirty="0"/>
          </a:p>
        </p:txBody>
      </p:sp>
    </p:spTree>
    <p:extLst>
      <p:ext uri="{BB962C8B-B14F-4D97-AF65-F5344CB8AC3E}">
        <p14:creationId xmlns:p14="http://schemas.microsoft.com/office/powerpoint/2010/main" val="3431682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01F6B3-F5F7-2128-06DF-716169BAF0C6}"/>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1B70D7AD-CF49-F6F7-82A0-14ABA1553E8D}"/>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Machine Learning</a:t>
            </a:r>
          </a:p>
        </p:txBody>
      </p:sp>
      <p:sp>
        <p:nvSpPr>
          <p:cNvPr id="20" name="Retângulo 19">
            <a:extLst>
              <a:ext uri="{FF2B5EF4-FFF2-40B4-BE49-F238E27FC236}">
                <a16:creationId xmlns:a16="http://schemas.microsoft.com/office/drawing/2014/main" id="{65C9559B-22E2-9D9C-3F18-ED2693BC398E}"/>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5DF92270-4F11-6585-DB0D-EFB9F57FB6E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394F2AF1-7A57-95AD-0E12-A4C933589ACF}"/>
              </a:ext>
            </a:extLst>
          </p:cNvPr>
          <p:cNvSpPr>
            <a:spLocks noGrp="1"/>
          </p:cNvSpPr>
          <p:nvPr>
            <p:ph type="sldNum" sz="quarter" idx="12"/>
          </p:nvPr>
        </p:nvSpPr>
        <p:spPr/>
        <p:txBody>
          <a:bodyPr/>
          <a:lstStyle/>
          <a:p>
            <a:fld id="{53AA0E47-E0C0-45CC-B12C-3507664E132E}" type="slidenum">
              <a:rPr lang="pt-BR" smtClean="0"/>
              <a:t>21</a:t>
            </a:fld>
            <a:endParaRPr lang="pt-BR" dirty="0"/>
          </a:p>
        </p:txBody>
      </p:sp>
      <p:sp>
        <p:nvSpPr>
          <p:cNvPr id="3" name="CaixaDeTexto 2">
            <a:extLst>
              <a:ext uri="{FF2B5EF4-FFF2-40B4-BE49-F238E27FC236}">
                <a16:creationId xmlns:a16="http://schemas.microsoft.com/office/drawing/2014/main" id="{90CADFB3-D3E1-A1A3-52DD-A9308C28B369}"/>
              </a:ext>
            </a:extLst>
          </p:cNvPr>
          <p:cNvSpPr txBox="1"/>
          <p:nvPr/>
        </p:nvSpPr>
        <p:spPr>
          <a:xfrm>
            <a:off x="3635896" y="6538912"/>
            <a:ext cx="184731" cy="369332"/>
          </a:xfrm>
          <a:prstGeom prst="rect">
            <a:avLst/>
          </a:prstGeom>
          <a:noFill/>
        </p:spPr>
        <p:txBody>
          <a:bodyPr wrap="none" rtlCol="0">
            <a:spAutoFit/>
          </a:bodyPr>
          <a:lstStyle/>
          <a:p>
            <a:endParaRPr lang="pt-BR" dirty="0"/>
          </a:p>
        </p:txBody>
      </p:sp>
      <p:sp>
        <p:nvSpPr>
          <p:cNvPr id="6" name="CaixaDeTexto 5">
            <a:extLst>
              <a:ext uri="{FF2B5EF4-FFF2-40B4-BE49-F238E27FC236}">
                <a16:creationId xmlns:a16="http://schemas.microsoft.com/office/drawing/2014/main" id="{F9EE30A1-1C1C-D07C-D2AD-8B575F12C7F0}"/>
              </a:ext>
            </a:extLst>
          </p:cNvPr>
          <p:cNvSpPr txBox="1"/>
          <p:nvPr/>
        </p:nvSpPr>
        <p:spPr>
          <a:xfrm>
            <a:off x="393548" y="2104198"/>
            <a:ext cx="8356904" cy="2708434"/>
          </a:xfrm>
          <a:prstGeom prst="rect">
            <a:avLst/>
          </a:prstGeom>
          <a:noFill/>
        </p:spPr>
        <p:txBody>
          <a:bodyPr wrap="square">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1980 - 1987</a:t>
            </a:r>
          </a:p>
          <a:p>
            <a:pPr marL="742950" lvl="1" indent="-285750">
              <a:buFont typeface="Arial" panose="020B0604020202020204" pitchFamily="34" charset="0"/>
              <a:buChar char="•"/>
            </a:pPr>
            <a:r>
              <a:rPr lang="pt-BR" sz="1700" dirty="0" err="1">
                <a:latin typeface="Verdana" panose="020B0604030504040204" pitchFamily="34" charset="0"/>
                <a:ea typeface="Verdana" panose="020B0604030504040204" pitchFamily="34" charset="0"/>
                <a:cs typeface="Verdana" panose="020B0604030504040204" pitchFamily="34" charset="0"/>
              </a:rPr>
              <a:t>Backpropagation</a:t>
            </a:r>
            <a:endParaRPr lang="pt-BR" sz="1700" dirty="0">
              <a:latin typeface="Verdana" panose="020B0604030504040204" pitchFamily="34" charset="0"/>
              <a:ea typeface="Verdana" panose="020B0604030504040204" pitchFamily="34" charset="0"/>
              <a:cs typeface="Verdana" panose="020B0604030504040204" pitchFamily="34" charset="0"/>
            </a:endParaRPr>
          </a:p>
          <a:p>
            <a:pPr marL="1200150" lvl="2"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Vários autores</a:t>
            </a:r>
          </a:p>
          <a:p>
            <a:pPr marL="1200150" lvl="2"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Primeiro trabalho completo: </a:t>
            </a:r>
            <a:r>
              <a:rPr lang="pt-BR" sz="1700" dirty="0" err="1">
                <a:latin typeface="Verdana" panose="020B0604030504040204" pitchFamily="34" charset="0"/>
                <a:ea typeface="Verdana" panose="020B0604030504040204" pitchFamily="34" charset="0"/>
                <a:cs typeface="Verdana" panose="020B0604030504040204" pitchFamily="34" charset="0"/>
              </a:rPr>
              <a:t>Neocognitron</a:t>
            </a:r>
            <a:endParaRPr lang="pt-BR" sz="1700" dirty="0">
              <a:latin typeface="Verdana" panose="020B0604030504040204" pitchFamily="34" charset="0"/>
              <a:ea typeface="Verdana" panose="020B0604030504040204" pitchFamily="34" charset="0"/>
              <a:cs typeface="Verdana" panose="020B0604030504040204" pitchFamily="34" charset="0"/>
            </a:endParaRPr>
          </a:p>
          <a:p>
            <a:pPr marL="1200150" lvl="2"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Cálculo de erro em rede neural discriminando cada peso. (Derivação parcial completa)</a:t>
            </a:r>
          </a:p>
          <a:p>
            <a:pPr marL="742950" lvl="1"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Originalmente Diferenciação Automática</a:t>
            </a:r>
          </a:p>
          <a:p>
            <a:pPr marL="1200150" lvl="2"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Derivação em </a:t>
            </a:r>
            <a:r>
              <a:rPr lang="pt-BR" sz="1700" b="1" dirty="0">
                <a:latin typeface="Verdana" panose="020B0604030504040204" pitchFamily="34" charset="0"/>
                <a:ea typeface="Verdana" panose="020B0604030504040204" pitchFamily="34" charset="0"/>
                <a:cs typeface="Verdana" panose="020B0604030504040204" pitchFamily="34" charset="0"/>
              </a:rPr>
              <a:t>grafos acíclicos</a:t>
            </a:r>
          </a:p>
          <a:p>
            <a:pPr marL="1200150" lvl="2"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Em 1970 já era conhecido, porém não aprofundado.</a:t>
            </a:r>
          </a:p>
        </p:txBody>
      </p:sp>
      <p:sp>
        <p:nvSpPr>
          <p:cNvPr id="8" name="Retângulo 7">
            <a:extLst>
              <a:ext uri="{FF2B5EF4-FFF2-40B4-BE49-F238E27FC236}">
                <a16:creationId xmlns:a16="http://schemas.microsoft.com/office/drawing/2014/main" id="{30320AA9-245E-FDC3-2733-DB969DD7BB50}"/>
              </a:ext>
            </a:extLst>
          </p:cNvPr>
          <p:cNvSpPr/>
          <p:nvPr/>
        </p:nvSpPr>
        <p:spPr>
          <a:xfrm>
            <a:off x="-36512" y="1340768"/>
            <a:ext cx="9180512" cy="4025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923966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735E5B-F4C6-BDF0-3E4D-99F8C261555B}"/>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94B24F9A-3A34-BFE3-71B3-EF941779BC4B}"/>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Machine Learning</a:t>
            </a:r>
          </a:p>
        </p:txBody>
      </p:sp>
      <p:sp>
        <p:nvSpPr>
          <p:cNvPr id="20" name="Retângulo 19">
            <a:extLst>
              <a:ext uri="{FF2B5EF4-FFF2-40B4-BE49-F238E27FC236}">
                <a16:creationId xmlns:a16="http://schemas.microsoft.com/office/drawing/2014/main" id="{E241AFD7-1D9E-EEF6-5218-CCDE44E3605C}"/>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1D261B49-13DA-FD1B-2D3E-813E2F27EE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504D2048-5603-1B73-AA2A-D8BA9BF9BE44}"/>
              </a:ext>
            </a:extLst>
          </p:cNvPr>
          <p:cNvSpPr>
            <a:spLocks noGrp="1"/>
          </p:cNvSpPr>
          <p:nvPr>
            <p:ph type="sldNum" sz="quarter" idx="12"/>
          </p:nvPr>
        </p:nvSpPr>
        <p:spPr/>
        <p:txBody>
          <a:bodyPr/>
          <a:lstStyle/>
          <a:p>
            <a:fld id="{53AA0E47-E0C0-45CC-B12C-3507664E132E}" type="slidenum">
              <a:rPr lang="pt-BR" smtClean="0"/>
              <a:t>22</a:t>
            </a:fld>
            <a:endParaRPr lang="pt-BR" dirty="0"/>
          </a:p>
        </p:txBody>
      </p:sp>
      <p:sp>
        <p:nvSpPr>
          <p:cNvPr id="4" name="CaixaDeTexto 3">
            <a:extLst>
              <a:ext uri="{FF2B5EF4-FFF2-40B4-BE49-F238E27FC236}">
                <a16:creationId xmlns:a16="http://schemas.microsoft.com/office/drawing/2014/main" id="{ED0BA21D-F31F-EFF9-98C6-E2AB2C6A401B}"/>
              </a:ext>
            </a:extLst>
          </p:cNvPr>
          <p:cNvSpPr txBox="1"/>
          <p:nvPr/>
        </p:nvSpPr>
        <p:spPr>
          <a:xfrm>
            <a:off x="393548" y="2104198"/>
            <a:ext cx="8356904" cy="877163"/>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1987 – 1994</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Pouco investimento na área estagnou a pesquisa.</a:t>
            </a:r>
          </a:p>
        </p:txBody>
      </p:sp>
      <p:sp>
        <p:nvSpPr>
          <p:cNvPr id="3" name="CaixaDeTexto 2">
            <a:extLst>
              <a:ext uri="{FF2B5EF4-FFF2-40B4-BE49-F238E27FC236}">
                <a16:creationId xmlns:a16="http://schemas.microsoft.com/office/drawing/2014/main" id="{AC6BECDB-AAB0-AE31-FC0F-F65193ED14A5}"/>
              </a:ext>
            </a:extLst>
          </p:cNvPr>
          <p:cNvSpPr txBox="1"/>
          <p:nvPr/>
        </p:nvSpPr>
        <p:spPr>
          <a:xfrm>
            <a:off x="3635896" y="6538912"/>
            <a:ext cx="184731" cy="369332"/>
          </a:xfrm>
          <a:prstGeom prst="rect">
            <a:avLst/>
          </a:prstGeom>
          <a:noFill/>
        </p:spPr>
        <p:txBody>
          <a:bodyPr wrap="none" rtlCol="0">
            <a:spAutoFit/>
          </a:bodyPr>
          <a:lstStyle/>
          <a:p>
            <a:endParaRPr lang="pt-BR" dirty="0"/>
          </a:p>
        </p:txBody>
      </p:sp>
      <p:sp>
        <p:nvSpPr>
          <p:cNvPr id="8" name="Retângulo 7">
            <a:extLst>
              <a:ext uri="{FF2B5EF4-FFF2-40B4-BE49-F238E27FC236}">
                <a16:creationId xmlns:a16="http://schemas.microsoft.com/office/drawing/2014/main" id="{32EA6D2A-E871-7B3F-5F93-A2CEDF7896E4}"/>
              </a:ext>
            </a:extLst>
          </p:cNvPr>
          <p:cNvSpPr/>
          <p:nvPr/>
        </p:nvSpPr>
        <p:spPr>
          <a:xfrm>
            <a:off x="-36512" y="1340768"/>
            <a:ext cx="9180512" cy="4025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076" name="Picture 4" descr="Timeline of the AI winters | Download Scientific Diagram">
            <a:extLst>
              <a:ext uri="{FF2B5EF4-FFF2-40B4-BE49-F238E27FC236}">
                <a16:creationId xmlns:a16="http://schemas.microsoft.com/office/drawing/2014/main" id="{FF1A79BA-3321-AE01-0C78-D74CD56279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619" y="3546728"/>
            <a:ext cx="8096250" cy="2400300"/>
          </a:xfrm>
          <a:prstGeom prst="rect">
            <a:avLst/>
          </a:prstGeom>
          <a:noFill/>
          <a:extLst>
            <a:ext uri="{909E8E84-426E-40DD-AFC4-6F175D3DCCD1}">
              <a14:hiddenFill xmlns:a14="http://schemas.microsoft.com/office/drawing/2010/main">
                <a:solidFill>
                  <a:srgbClr val="FFFFFF"/>
                </a:solidFill>
              </a14:hiddenFill>
            </a:ext>
          </a:extLst>
        </p:spPr>
      </p:pic>
      <p:sp>
        <p:nvSpPr>
          <p:cNvPr id="10" name="CaixaDeTexto 9">
            <a:extLst>
              <a:ext uri="{FF2B5EF4-FFF2-40B4-BE49-F238E27FC236}">
                <a16:creationId xmlns:a16="http://schemas.microsoft.com/office/drawing/2014/main" id="{74878074-5F3B-F964-621F-CBC33CF0397F}"/>
              </a:ext>
            </a:extLst>
          </p:cNvPr>
          <p:cNvSpPr txBox="1"/>
          <p:nvPr/>
        </p:nvSpPr>
        <p:spPr>
          <a:xfrm>
            <a:off x="1025352" y="5906117"/>
            <a:ext cx="7056784" cy="307777"/>
          </a:xfrm>
          <a:prstGeom prst="rect">
            <a:avLst/>
          </a:prstGeom>
          <a:noFill/>
        </p:spPr>
        <p:txBody>
          <a:bodyPr wrap="square">
            <a:spAutoFit/>
          </a:bodyPr>
          <a:lstStyle/>
          <a:p>
            <a:pPr algn="ctr"/>
            <a:r>
              <a:rPr lang="pt-BR" sz="1400" dirty="0"/>
              <a:t>https://www.researchgate.net/figure/Timeline-of-the-AI-winters_fig1_333039347</a:t>
            </a:r>
          </a:p>
        </p:txBody>
      </p:sp>
    </p:spTree>
    <p:extLst>
      <p:ext uri="{BB962C8B-B14F-4D97-AF65-F5344CB8AC3E}">
        <p14:creationId xmlns:p14="http://schemas.microsoft.com/office/powerpoint/2010/main" val="6636785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A4B7C5-F2E9-E57A-2DD1-2CDEEE011940}"/>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001058E5-1DAB-EE50-EF10-BE1CCA68E644}"/>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Machine Learning</a:t>
            </a:r>
          </a:p>
        </p:txBody>
      </p:sp>
      <p:sp>
        <p:nvSpPr>
          <p:cNvPr id="20" name="Retângulo 19">
            <a:extLst>
              <a:ext uri="{FF2B5EF4-FFF2-40B4-BE49-F238E27FC236}">
                <a16:creationId xmlns:a16="http://schemas.microsoft.com/office/drawing/2014/main" id="{83DDC2B5-EF71-449A-7C2F-300A4C66D302}"/>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6E2C9083-16EC-D278-0FD5-22C0E310A64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33C9CBD4-787D-ACEF-CE6E-BCB71B916D10}"/>
              </a:ext>
            </a:extLst>
          </p:cNvPr>
          <p:cNvSpPr>
            <a:spLocks noGrp="1"/>
          </p:cNvSpPr>
          <p:nvPr>
            <p:ph type="sldNum" sz="quarter" idx="12"/>
          </p:nvPr>
        </p:nvSpPr>
        <p:spPr/>
        <p:txBody>
          <a:bodyPr/>
          <a:lstStyle/>
          <a:p>
            <a:fld id="{53AA0E47-E0C0-45CC-B12C-3507664E132E}" type="slidenum">
              <a:rPr lang="pt-BR" smtClean="0"/>
              <a:t>23</a:t>
            </a:fld>
            <a:endParaRPr lang="pt-BR" dirty="0"/>
          </a:p>
        </p:txBody>
      </p:sp>
      <p:sp>
        <p:nvSpPr>
          <p:cNvPr id="3" name="CaixaDeTexto 2">
            <a:extLst>
              <a:ext uri="{FF2B5EF4-FFF2-40B4-BE49-F238E27FC236}">
                <a16:creationId xmlns:a16="http://schemas.microsoft.com/office/drawing/2014/main" id="{9BC69926-1E1E-A8BE-B5C0-D38D208F2123}"/>
              </a:ext>
            </a:extLst>
          </p:cNvPr>
          <p:cNvSpPr txBox="1"/>
          <p:nvPr/>
        </p:nvSpPr>
        <p:spPr>
          <a:xfrm>
            <a:off x="3635896" y="6538912"/>
            <a:ext cx="184731" cy="369332"/>
          </a:xfrm>
          <a:prstGeom prst="rect">
            <a:avLst/>
          </a:prstGeom>
          <a:noFill/>
        </p:spPr>
        <p:txBody>
          <a:bodyPr wrap="none" rtlCol="0">
            <a:spAutoFit/>
          </a:bodyPr>
          <a:lstStyle/>
          <a:p>
            <a:endParaRPr lang="pt-BR" dirty="0"/>
          </a:p>
        </p:txBody>
      </p:sp>
      <p:sp>
        <p:nvSpPr>
          <p:cNvPr id="10" name="Seta: para a Direita 9">
            <a:extLst>
              <a:ext uri="{FF2B5EF4-FFF2-40B4-BE49-F238E27FC236}">
                <a16:creationId xmlns:a16="http://schemas.microsoft.com/office/drawing/2014/main" id="{7ECCB431-BA74-F89E-5D39-70BEEBE782AB}"/>
              </a:ext>
            </a:extLst>
          </p:cNvPr>
          <p:cNvSpPr/>
          <p:nvPr/>
        </p:nvSpPr>
        <p:spPr>
          <a:xfrm>
            <a:off x="0" y="1159935"/>
            <a:ext cx="7350608" cy="759393"/>
          </a:xfrm>
          <a:prstGeom prst="rightArrow">
            <a:avLst>
              <a:gd name="adj1" fmla="val 53994"/>
              <a:gd name="adj2"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5" name="Picture 4" descr="Timeline of the AI winters | Download Scientific Diagram">
            <a:extLst>
              <a:ext uri="{FF2B5EF4-FFF2-40B4-BE49-F238E27FC236}">
                <a16:creationId xmlns:a16="http://schemas.microsoft.com/office/drawing/2014/main" id="{C1B79265-6EAB-0F09-4EB6-BFB11DDC8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619" y="3546728"/>
            <a:ext cx="8096250" cy="2400300"/>
          </a:xfrm>
          <a:prstGeom prst="rect">
            <a:avLst/>
          </a:prstGeom>
          <a:noFill/>
          <a:extLst>
            <a:ext uri="{909E8E84-426E-40DD-AFC4-6F175D3DCCD1}">
              <a14:hiddenFill xmlns:a14="http://schemas.microsoft.com/office/drawing/2010/main">
                <a:solidFill>
                  <a:srgbClr val="FFFFFF"/>
                </a:solidFill>
              </a14:hiddenFill>
            </a:ext>
          </a:extLst>
        </p:spPr>
      </p:pic>
      <p:sp>
        <p:nvSpPr>
          <p:cNvPr id="6" name="CaixaDeTexto 5">
            <a:extLst>
              <a:ext uri="{FF2B5EF4-FFF2-40B4-BE49-F238E27FC236}">
                <a16:creationId xmlns:a16="http://schemas.microsoft.com/office/drawing/2014/main" id="{6B324A22-7959-1DF1-D93A-935C21DDBE5E}"/>
              </a:ext>
            </a:extLst>
          </p:cNvPr>
          <p:cNvSpPr txBox="1"/>
          <p:nvPr/>
        </p:nvSpPr>
        <p:spPr>
          <a:xfrm>
            <a:off x="393548" y="2104198"/>
            <a:ext cx="8356904" cy="1138773"/>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1995</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err="1">
                <a:latin typeface="Verdana" panose="020B0604030504040204" pitchFamily="34" charset="0"/>
                <a:ea typeface="Verdana" panose="020B0604030504040204" pitchFamily="34" charset="0"/>
                <a:cs typeface="Verdana" panose="020B0604030504040204" pitchFamily="34" charset="0"/>
              </a:rPr>
              <a:t>Support</a:t>
            </a:r>
            <a:r>
              <a:rPr lang="pt-BR" sz="1700" dirty="0">
                <a:latin typeface="Verdana" panose="020B0604030504040204" pitchFamily="34" charset="0"/>
                <a:ea typeface="Verdana" panose="020B0604030504040204" pitchFamily="34" charset="0"/>
                <a:cs typeface="Verdana" panose="020B0604030504040204" pitchFamily="34" charset="0"/>
              </a:rPr>
              <a:t> Vector Machine – Melhorias no algoritmo</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Redução massiva de custo computacional</a:t>
            </a:r>
          </a:p>
        </p:txBody>
      </p:sp>
    </p:spTree>
    <p:extLst>
      <p:ext uri="{BB962C8B-B14F-4D97-AF65-F5344CB8AC3E}">
        <p14:creationId xmlns:p14="http://schemas.microsoft.com/office/powerpoint/2010/main" val="25073049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8FFF98-5120-15C7-9CC0-EDC575DF9DFF}"/>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CDCD3EEB-B8A3-C935-35BE-6CFF9C3D2C9D}"/>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Machine Learning</a:t>
            </a:r>
          </a:p>
        </p:txBody>
      </p:sp>
      <p:sp>
        <p:nvSpPr>
          <p:cNvPr id="20" name="Retângulo 19">
            <a:extLst>
              <a:ext uri="{FF2B5EF4-FFF2-40B4-BE49-F238E27FC236}">
                <a16:creationId xmlns:a16="http://schemas.microsoft.com/office/drawing/2014/main" id="{2BFB3F14-BD96-8E4C-3B30-29716E58B8E7}"/>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29FD5318-9283-F170-9BD0-2E3E16A8F18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51003F92-D20F-9229-D1C4-5D1B73519DFB}"/>
              </a:ext>
            </a:extLst>
          </p:cNvPr>
          <p:cNvSpPr>
            <a:spLocks noGrp="1"/>
          </p:cNvSpPr>
          <p:nvPr>
            <p:ph type="sldNum" sz="quarter" idx="12"/>
          </p:nvPr>
        </p:nvSpPr>
        <p:spPr/>
        <p:txBody>
          <a:bodyPr/>
          <a:lstStyle/>
          <a:p>
            <a:fld id="{53AA0E47-E0C0-45CC-B12C-3507664E132E}" type="slidenum">
              <a:rPr lang="pt-BR" smtClean="0"/>
              <a:t>24</a:t>
            </a:fld>
            <a:endParaRPr lang="pt-BR" dirty="0"/>
          </a:p>
        </p:txBody>
      </p:sp>
      <p:sp>
        <p:nvSpPr>
          <p:cNvPr id="3" name="CaixaDeTexto 2">
            <a:extLst>
              <a:ext uri="{FF2B5EF4-FFF2-40B4-BE49-F238E27FC236}">
                <a16:creationId xmlns:a16="http://schemas.microsoft.com/office/drawing/2014/main" id="{F319898B-F87F-E407-774B-579A4CEFF402}"/>
              </a:ext>
            </a:extLst>
          </p:cNvPr>
          <p:cNvSpPr txBox="1"/>
          <p:nvPr/>
        </p:nvSpPr>
        <p:spPr>
          <a:xfrm>
            <a:off x="3635896" y="6538912"/>
            <a:ext cx="184731" cy="369332"/>
          </a:xfrm>
          <a:prstGeom prst="rect">
            <a:avLst/>
          </a:prstGeom>
          <a:noFill/>
        </p:spPr>
        <p:txBody>
          <a:bodyPr wrap="none" rtlCol="0">
            <a:spAutoFit/>
          </a:bodyPr>
          <a:lstStyle/>
          <a:p>
            <a:endParaRPr lang="pt-BR" dirty="0"/>
          </a:p>
        </p:txBody>
      </p:sp>
      <p:pic>
        <p:nvPicPr>
          <p:cNvPr id="5122" name="Picture 2" descr="HD wallpaper: Nvidia logo, technology, text, western script, communication">
            <a:extLst>
              <a:ext uri="{FF2B5EF4-FFF2-40B4-BE49-F238E27FC236}">
                <a16:creationId xmlns:a16="http://schemas.microsoft.com/office/drawing/2014/main" id="{217D5B0B-C26C-DB39-110F-8E27FDA1C0C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899" t="13677" r="5001" b="14924"/>
          <a:stretch/>
        </p:blipFill>
        <p:spPr bwMode="auto">
          <a:xfrm>
            <a:off x="498375" y="2276872"/>
            <a:ext cx="8147249" cy="3672408"/>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a:extLst>
              <a:ext uri="{FF2B5EF4-FFF2-40B4-BE49-F238E27FC236}">
                <a16:creationId xmlns:a16="http://schemas.microsoft.com/office/drawing/2014/main" id="{F59ADA0C-1976-8AD3-5971-3D61DAA5DB3C}"/>
              </a:ext>
            </a:extLst>
          </p:cNvPr>
          <p:cNvSpPr txBox="1"/>
          <p:nvPr/>
        </p:nvSpPr>
        <p:spPr>
          <a:xfrm>
            <a:off x="498375" y="1443697"/>
            <a:ext cx="4524444" cy="615553"/>
          </a:xfrm>
          <a:prstGeom prst="rect">
            <a:avLst/>
          </a:prstGeom>
          <a:noFill/>
        </p:spPr>
        <p:txBody>
          <a:bodyPr wrap="non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rPr>
              <a:t>~ 2005</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rPr>
              <a:t>CUDA – </a:t>
            </a:r>
            <a:r>
              <a:rPr lang="pt-BR" sz="1700" dirty="0" err="1">
                <a:latin typeface="Verdana" panose="020B0604030504040204" pitchFamily="34" charset="0"/>
                <a:ea typeface="Verdana" panose="020B0604030504040204" pitchFamily="34" charset="0"/>
              </a:rPr>
              <a:t>Parallel</a:t>
            </a:r>
            <a:r>
              <a:rPr lang="pt-BR" sz="1700" dirty="0">
                <a:latin typeface="Verdana" panose="020B0604030504040204" pitchFamily="34" charset="0"/>
                <a:ea typeface="Verdana" panose="020B0604030504040204" pitchFamily="34" charset="0"/>
              </a:rPr>
              <a:t> </a:t>
            </a:r>
            <a:r>
              <a:rPr lang="pt-BR" sz="1700" dirty="0" err="1">
                <a:latin typeface="Verdana" panose="020B0604030504040204" pitchFamily="34" charset="0"/>
                <a:ea typeface="Verdana" panose="020B0604030504040204" pitchFamily="34" charset="0"/>
              </a:rPr>
              <a:t>Processing</a:t>
            </a:r>
            <a:r>
              <a:rPr lang="pt-BR" sz="1700" dirty="0">
                <a:latin typeface="Verdana" panose="020B0604030504040204" pitchFamily="34" charset="0"/>
                <a:ea typeface="Verdana" panose="020B0604030504040204" pitchFamily="34" charset="0"/>
              </a:rPr>
              <a:t> </a:t>
            </a:r>
            <a:r>
              <a:rPr lang="pt-BR" sz="1700" dirty="0" err="1">
                <a:latin typeface="Verdana" panose="020B0604030504040204" pitchFamily="34" charset="0"/>
                <a:ea typeface="Verdana" panose="020B0604030504040204" pitchFamily="34" charset="0"/>
              </a:rPr>
              <a:t>Structure</a:t>
            </a:r>
            <a:endParaRPr lang="pt-BR" sz="1700" dirty="0">
              <a:latin typeface="Verdana" panose="020B0604030504040204" pitchFamily="34" charset="0"/>
              <a:ea typeface="Verdana" panose="020B0604030504040204" pitchFamily="34" charset="0"/>
            </a:endParaRPr>
          </a:p>
        </p:txBody>
      </p:sp>
      <p:sp>
        <p:nvSpPr>
          <p:cNvPr id="6" name="CaixaDeTexto 5">
            <a:extLst>
              <a:ext uri="{FF2B5EF4-FFF2-40B4-BE49-F238E27FC236}">
                <a16:creationId xmlns:a16="http://schemas.microsoft.com/office/drawing/2014/main" id="{C2F5B386-41F1-84FF-8908-3C6E45606A3E}"/>
              </a:ext>
            </a:extLst>
          </p:cNvPr>
          <p:cNvSpPr txBox="1"/>
          <p:nvPr/>
        </p:nvSpPr>
        <p:spPr>
          <a:xfrm>
            <a:off x="6323856" y="982032"/>
            <a:ext cx="2321768" cy="1077218"/>
          </a:xfrm>
          <a:prstGeom prst="rect">
            <a:avLst/>
          </a:prstGeom>
          <a:noFill/>
        </p:spPr>
        <p:txBody>
          <a:bodyPr wrap="square">
            <a:spAutoFit/>
          </a:bodyPr>
          <a:lstStyle/>
          <a:p>
            <a:pPr marL="285750" indent="-285750" algn="r">
              <a:buFont typeface="Arial" panose="020B0604020202020204" pitchFamily="34" charset="0"/>
              <a:buChar char="•"/>
            </a:pPr>
            <a:r>
              <a:rPr lang="pt-BR" sz="1600" dirty="0">
                <a:latin typeface="Verdana" panose="020B0604030504040204" pitchFamily="34" charset="0"/>
                <a:ea typeface="Verdana" panose="020B0604030504040204" pitchFamily="34" charset="0"/>
              </a:rPr>
              <a:t>Direct3D 1996</a:t>
            </a:r>
          </a:p>
          <a:p>
            <a:pPr marL="285750" indent="-285750" algn="r">
              <a:buFont typeface="Arial" panose="020B0604020202020204" pitchFamily="34" charset="0"/>
              <a:buChar char="•"/>
            </a:pPr>
            <a:r>
              <a:rPr lang="pt-BR" sz="1600" dirty="0">
                <a:latin typeface="Verdana" panose="020B0604030504040204" pitchFamily="34" charset="0"/>
                <a:ea typeface="Verdana" panose="020B0604030504040204" pitchFamily="34" charset="0"/>
              </a:rPr>
              <a:t>DirectX 1996</a:t>
            </a:r>
          </a:p>
          <a:p>
            <a:pPr marL="285750" indent="-285750" algn="r">
              <a:buFont typeface="Arial" panose="020B0604020202020204" pitchFamily="34" charset="0"/>
              <a:buChar char="•"/>
            </a:pPr>
            <a:r>
              <a:rPr lang="pt-BR" sz="1600" dirty="0">
                <a:latin typeface="Verdana" panose="020B0604030504040204" pitchFamily="34" charset="0"/>
                <a:ea typeface="Verdana" panose="020B0604030504040204" pitchFamily="34" charset="0"/>
              </a:rPr>
              <a:t>OpenGL 1992</a:t>
            </a:r>
          </a:p>
          <a:p>
            <a:pPr marL="285750" indent="-285750" algn="r">
              <a:buFont typeface="Arial" panose="020B0604020202020204" pitchFamily="34" charset="0"/>
              <a:buChar char="•"/>
            </a:pPr>
            <a:r>
              <a:rPr lang="pt-BR" sz="1600" dirty="0" err="1">
                <a:latin typeface="Verdana" panose="020B0604030504040204" pitchFamily="34" charset="0"/>
                <a:ea typeface="Verdana" panose="020B0604030504040204" pitchFamily="34" charset="0"/>
              </a:rPr>
              <a:t>Vulkan</a:t>
            </a:r>
            <a:r>
              <a:rPr lang="pt-BR" sz="1600" dirty="0">
                <a:latin typeface="Verdana" panose="020B0604030504040204" pitchFamily="34" charset="0"/>
                <a:ea typeface="Verdana" panose="020B0604030504040204" pitchFamily="34" charset="0"/>
              </a:rPr>
              <a:t> 2016</a:t>
            </a:r>
          </a:p>
        </p:txBody>
      </p:sp>
    </p:spTree>
    <p:extLst>
      <p:ext uri="{BB962C8B-B14F-4D97-AF65-F5344CB8AC3E}">
        <p14:creationId xmlns:p14="http://schemas.microsoft.com/office/powerpoint/2010/main" val="7297519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E31E59-7416-DAA7-A9F9-1DF6FD811124}"/>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EAFC7625-C675-F30D-A951-16155BB7342F}"/>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Machine Learning – Atualmente</a:t>
            </a:r>
          </a:p>
        </p:txBody>
      </p:sp>
      <p:sp>
        <p:nvSpPr>
          <p:cNvPr id="20" name="Retângulo 19">
            <a:extLst>
              <a:ext uri="{FF2B5EF4-FFF2-40B4-BE49-F238E27FC236}">
                <a16:creationId xmlns:a16="http://schemas.microsoft.com/office/drawing/2014/main" id="{A73820B7-1685-5932-BD43-FCBFFE6D1027}"/>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396F8515-CDBB-2958-5D50-EA404B5FAE7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0ACA0101-6023-0237-B307-73ED3BD76DE3}"/>
              </a:ext>
            </a:extLst>
          </p:cNvPr>
          <p:cNvSpPr>
            <a:spLocks noGrp="1"/>
          </p:cNvSpPr>
          <p:nvPr>
            <p:ph type="sldNum" sz="quarter" idx="12"/>
          </p:nvPr>
        </p:nvSpPr>
        <p:spPr/>
        <p:txBody>
          <a:bodyPr/>
          <a:lstStyle/>
          <a:p>
            <a:fld id="{53AA0E47-E0C0-45CC-B12C-3507664E132E}" type="slidenum">
              <a:rPr lang="pt-BR" smtClean="0"/>
              <a:t>25</a:t>
            </a:fld>
            <a:endParaRPr lang="pt-BR" dirty="0"/>
          </a:p>
        </p:txBody>
      </p:sp>
      <p:sp>
        <p:nvSpPr>
          <p:cNvPr id="3" name="CaixaDeTexto 2">
            <a:extLst>
              <a:ext uri="{FF2B5EF4-FFF2-40B4-BE49-F238E27FC236}">
                <a16:creationId xmlns:a16="http://schemas.microsoft.com/office/drawing/2014/main" id="{F717E6AB-2D81-8D54-CA6B-8CF4C8DC5037}"/>
              </a:ext>
            </a:extLst>
          </p:cNvPr>
          <p:cNvSpPr txBox="1"/>
          <p:nvPr/>
        </p:nvSpPr>
        <p:spPr>
          <a:xfrm>
            <a:off x="3635896" y="6538912"/>
            <a:ext cx="184731" cy="369332"/>
          </a:xfrm>
          <a:prstGeom prst="rect">
            <a:avLst/>
          </a:prstGeom>
          <a:noFill/>
        </p:spPr>
        <p:txBody>
          <a:bodyPr wrap="none" rtlCol="0">
            <a:spAutoFit/>
          </a:bodyPr>
          <a:lstStyle/>
          <a:p>
            <a:endParaRPr lang="pt-BR" dirty="0"/>
          </a:p>
        </p:txBody>
      </p:sp>
      <p:sp>
        <p:nvSpPr>
          <p:cNvPr id="8" name="CaixaDeTexto 7">
            <a:extLst>
              <a:ext uri="{FF2B5EF4-FFF2-40B4-BE49-F238E27FC236}">
                <a16:creationId xmlns:a16="http://schemas.microsoft.com/office/drawing/2014/main" id="{1444A341-EA5A-66F4-D2EA-03DAA507AC03}"/>
              </a:ext>
            </a:extLst>
          </p:cNvPr>
          <p:cNvSpPr txBox="1"/>
          <p:nvPr/>
        </p:nvSpPr>
        <p:spPr>
          <a:xfrm>
            <a:off x="393548" y="1268760"/>
            <a:ext cx="6050660" cy="2585323"/>
          </a:xfrm>
          <a:prstGeom prst="rect">
            <a:avLst/>
          </a:prstGeom>
          <a:noFill/>
        </p:spPr>
        <p:txBody>
          <a:bodyPr wrap="square">
            <a:spAutoFit/>
          </a:bodyPr>
          <a:lstStyle/>
          <a:p>
            <a:r>
              <a:rPr lang="en-US" dirty="0"/>
              <a:t>Machine Learning é </a:t>
            </a:r>
            <a:r>
              <a:rPr lang="en-US" dirty="0" err="1"/>
              <a:t>impulsionado</a:t>
            </a:r>
            <a:r>
              <a:rPr lang="en-US" dirty="0"/>
              <a:t> </a:t>
            </a:r>
            <a:r>
              <a:rPr lang="en-US" dirty="0" err="1"/>
              <a:t>atualmente</a:t>
            </a:r>
            <a:r>
              <a:rPr lang="en-US" dirty="0"/>
              <a:t> </a:t>
            </a:r>
            <a:r>
              <a:rPr lang="en-US" dirty="0" err="1"/>
              <a:t>por</a:t>
            </a:r>
            <a:r>
              <a:rPr lang="en-US" dirty="0"/>
              <a: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Big Data;</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err="1"/>
              <a:t>Redução</a:t>
            </a:r>
            <a:r>
              <a:rPr lang="en-US" b="1" dirty="0"/>
              <a:t> do </a:t>
            </a:r>
            <a:r>
              <a:rPr lang="en-US" b="1" dirty="0" err="1"/>
              <a:t>custo</a:t>
            </a:r>
            <a:r>
              <a:rPr lang="en-US" b="1" dirty="0"/>
              <a:t> </a:t>
            </a:r>
            <a:r>
              <a:rPr lang="en-US" b="1" dirty="0" err="1"/>
              <a:t>computacional</a:t>
            </a:r>
            <a:r>
              <a:rPr lang="en-US" b="1" dirty="0"/>
              <a:t>;</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a:t>Deep Learning;</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a:t>Pesquisa </a:t>
            </a:r>
            <a:r>
              <a:rPr lang="en-US" b="1" dirty="0" err="1"/>
              <a:t>por</a:t>
            </a:r>
            <a:r>
              <a:rPr lang="en-US" b="1" dirty="0"/>
              <a:t> </a:t>
            </a:r>
            <a:r>
              <a:rPr lang="en-US" b="1" dirty="0" err="1"/>
              <a:t>algoritmos</a:t>
            </a:r>
            <a:r>
              <a:rPr lang="en-US" b="1" dirty="0"/>
              <a:t> </a:t>
            </a:r>
            <a:r>
              <a:rPr lang="en-US" b="1" dirty="0" err="1"/>
              <a:t>novos</a:t>
            </a:r>
            <a:r>
              <a:rPr lang="en-US" b="1" dirty="0"/>
              <a:t> / </a:t>
            </a:r>
            <a:r>
              <a:rPr lang="en-US" b="1" dirty="0" err="1"/>
              <a:t>especialização</a:t>
            </a:r>
            <a:r>
              <a:rPr lang="en-US" dirty="0"/>
              <a:t>;</a:t>
            </a:r>
            <a:endParaRPr lang="pt-BR" dirty="0"/>
          </a:p>
        </p:txBody>
      </p:sp>
    </p:spTree>
    <p:extLst>
      <p:ext uri="{BB962C8B-B14F-4D97-AF65-F5344CB8AC3E}">
        <p14:creationId xmlns:p14="http://schemas.microsoft.com/office/powerpoint/2010/main" val="24269095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062880-4E54-5CE0-14C5-A1E1FBE3EDCD}"/>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13FF8CDB-D01A-DF4C-C28B-7B801343CFE0}"/>
              </a:ext>
            </a:extLst>
          </p:cNvPr>
          <p:cNvSpPr txBox="1"/>
          <p:nvPr/>
        </p:nvSpPr>
        <p:spPr>
          <a:xfrm>
            <a:off x="393548" y="333523"/>
            <a:ext cx="8282907" cy="1200329"/>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Fundamentação de Rede Neural Artificial (RNA)</a:t>
            </a:r>
          </a:p>
        </p:txBody>
      </p:sp>
      <p:sp>
        <p:nvSpPr>
          <p:cNvPr id="19" name="CaixaDeTexto 18">
            <a:extLst>
              <a:ext uri="{FF2B5EF4-FFF2-40B4-BE49-F238E27FC236}">
                <a16:creationId xmlns:a16="http://schemas.microsoft.com/office/drawing/2014/main" id="{82E18401-F827-A339-4751-57D02228B3F7}"/>
              </a:ext>
            </a:extLst>
          </p:cNvPr>
          <p:cNvSpPr txBox="1"/>
          <p:nvPr/>
        </p:nvSpPr>
        <p:spPr>
          <a:xfrm>
            <a:off x="393548" y="1864670"/>
            <a:ext cx="6984776" cy="1138773"/>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Neurônio</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Camadas</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Funções de ativação</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Dados</a:t>
            </a:r>
          </a:p>
        </p:txBody>
      </p:sp>
      <p:sp>
        <p:nvSpPr>
          <p:cNvPr id="20" name="Retângulo 19">
            <a:extLst>
              <a:ext uri="{FF2B5EF4-FFF2-40B4-BE49-F238E27FC236}">
                <a16:creationId xmlns:a16="http://schemas.microsoft.com/office/drawing/2014/main" id="{C758747C-68FE-711B-D36A-55DA92540E3D}"/>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E56E31D8-A56B-C612-27D4-8627993FAF6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25BF6112-4AF7-B281-6205-298C1EB129B7}"/>
              </a:ext>
            </a:extLst>
          </p:cNvPr>
          <p:cNvSpPr>
            <a:spLocks noGrp="1"/>
          </p:cNvSpPr>
          <p:nvPr>
            <p:ph type="sldNum" sz="quarter" idx="12"/>
          </p:nvPr>
        </p:nvSpPr>
        <p:spPr/>
        <p:txBody>
          <a:bodyPr/>
          <a:lstStyle/>
          <a:p>
            <a:fld id="{53AA0E47-E0C0-45CC-B12C-3507664E132E}" type="slidenum">
              <a:rPr lang="pt-BR" smtClean="0"/>
              <a:t>26</a:t>
            </a:fld>
            <a:endParaRPr lang="pt-BR" dirty="0"/>
          </a:p>
        </p:txBody>
      </p:sp>
      <p:sp>
        <p:nvSpPr>
          <p:cNvPr id="3" name="CaixaDeTexto 2">
            <a:extLst>
              <a:ext uri="{FF2B5EF4-FFF2-40B4-BE49-F238E27FC236}">
                <a16:creationId xmlns:a16="http://schemas.microsoft.com/office/drawing/2014/main" id="{1A7EF3DF-A239-1A0C-C16B-750277A92B52}"/>
              </a:ext>
            </a:extLst>
          </p:cNvPr>
          <p:cNvSpPr txBox="1"/>
          <p:nvPr/>
        </p:nvSpPr>
        <p:spPr>
          <a:xfrm>
            <a:off x="9324528" y="1465405"/>
            <a:ext cx="2808312" cy="3754874"/>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Esquema mais básico possível dos componentes de RNA</a:t>
            </a:r>
          </a:p>
          <a:p>
            <a:pPr marL="742950" lvl="1" indent="-285750">
              <a:buFont typeface="Arial" panose="020B0604020202020204" pitchFamily="34" charset="0"/>
              <a:buChar char="•"/>
            </a:pPr>
            <a:r>
              <a:rPr lang="pt-BR" sz="1700" dirty="0" err="1">
                <a:latin typeface="Verdana" panose="020B0604030504040204" pitchFamily="34" charset="0"/>
                <a:ea typeface="Verdana" panose="020B0604030504040204" pitchFamily="34" charset="0"/>
                <a:cs typeface="Verdana" panose="020B0604030504040204" pitchFamily="34" charset="0"/>
              </a:rPr>
              <a:t>Neuronio</a:t>
            </a:r>
            <a:r>
              <a:rPr lang="pt-BR" sz="1700" dirty="0">
                <a:latin typeface="Verdana" panose="020B0604030504040204" pitchFamily="34" charset="0"/>
                <a:ea typeface="Verdana" panose="020B0604030504040204" pitchFamily="34" charset="0"/>
                <a:cs typeface="Verdana" panose="020B0604030504040204" pitchFamily="34" charset="0"/>
              </a:rPr>
              <a:t>, camadas, entrada-saída, aplicação de função sob as camadas, etc.</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Algum exemplo direto de rede</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Trazer exemplos visuais tipo </a:t>
            </a:r>
            <a:r>
              <a:rPr lang="pt-BR" sz="1700" dirty="0" err="1">
                <a:latin typeface="Verdana" panose="020B0604030504040204" pitchFamily="34" charset="0"/>
                <a:ea typeface="Verdana" panose="020B0604030504040204" pitchFamily="34" charset="0"/>
                <a:cs typeface="Verdana" panose="020B0604030504040204" pitchFamily="34" charset="0"/>
              </a:rPr>
              <a:t>tensorflow</a:t>
            </a:r>
            <a:endParaRPr lang="pt-BR" sz="17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766668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5CD4CA-C3A5-2F66-7ADD-0D1182815F55}"/>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39B1A85F-C98F-0B89-0C8A-AA5D296DC8BA}"/>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Neurônio</a:t>
            </a:r>
          </a:p>
        </p:txBody>
      </p:sp>
      <p:sp>
        <p:nvSpPr>
          <p:cNvPr id="20" name="Retângulo 19">
            <a:extLst>
              <a:ext uri="{FF2B5EF4-FFF2-40B4-BE49-F238E27FC236}">
                <a16:creationId xmlns:a16="http://schemas.microsoft.com/office/drawing/2014/main" id="{6D4D708E-8EBE-72E2-686F-8ACD393D619F}"/>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B8D6FBBC-729D-93D3-9744-CDD0AA46B3A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2A783AB6-9367-0737-88A1-CA06B5009724}"/>
              </a:ext>
            </a:extLst>
          </p:cNvPr>
          <p:cNvSpPr>
            <a:spLocks noGrp="1"/>
          </p:cNvSpPr>
          <p:nvPr>
            <p:ph type="sldNum" sz="quarter" idx="12"/>
          </p:nvPr>
        </p:nvSpPr>
        <p:spPr/>
        <p:txBody>
          <a:bodyPr/>
          <a:lstStyle/>
          <a:p>
            <a:fld id="{53AA0E47-E0C0-45CC-B12C-3507664E132E}" type="slidenum">
              <a:rPr lang="pt-BR" smtClean="0"/>
              <a:t>27</a:t>
            </a:fld>
            <a:endParaRPr lang="pt-BR" dirty="0"/>
          </a:p>
        </p:txBody>
      </p:sp>
      <mc:AlternateContent xmlns:mc="http://schemas.openxmlformats.org/markup-compatibility/2006" xmlns:a14="http://schemas.microsoft.com/office/drawing/2010/main">
        <mc:Choice Requires="a14">
          <p:sp>
            <p:nvSpPr>
              <p:cNvPr id="5" name="CaixaDeTexto 4">
                <a:extLst>
                  <a:ext uri="{FF2B5EF4-FFF2-40B4-BE49-F238E27FC236}">
                    <a16:creationId xmlns:a16="http://schemas.microsoft.com/office/drawing/2014/main" id="{2C5859D0-12A5-D119-F2CC-7E4EFE989FD1}"/>
                  </a:ext>
                </a:extLst>
              </p:cNvPr>
              <p:cNvSpPr txBox="1"/>
              <p:nvPr/>
            </p:nvSpPr>
            <p:spPr>
              <a:xfrm>
                <a:off x="462149" y="1582340"/>
                <a:ext cx="7456506" cy="3416320"/>
              </a:xfrm>
              <a:prstGeom prst="rect">
                <a:avLst/>
              </a:prstGeom>
              <a:noFill/>
            </p:spPr>
            <p:txBody>
              <a:bodyPr wrap="square">
                <a:spAutoFit/>
              </a:bodyPr>
              <a:lstStyle/>
              <a:p>
                <a:r>
                  <a:rPr lang="pt-BR" dirty="0">
                    <a:latin typeface="Verdana" panose="020B0604030504040204" pitchFamily="34" charset="0"/>
                    <a:ea typeface="Verdana" panose="020B0604030504040204" pitchFamily="34" charset="0"/>
                  </a:rPr>
                  <a:t>Neurônio é a unidade de processamento </a:t>
                </a:r>
                <a:r>
                  <a:rPr lang="pt-BR" b="1" dirty="0">
                    <a:latin typeface="Verdana" panose="020B0604030504040204" pitchFamily="34" charset="0"/>
                    <a:ea typeface="Verdana" panose="020B0604030504040204" pitchFamily="34" charset="0"/>
                  </a:rPr>
                  <a:t>atômica</a:t>
                </a:r>
                <a:r>
                  <a:rPr lang="pt-BR" dirty="0">
                    <a:latin typeface="Verdana" panose="020B0604030504040204" pitchFamily="34" charset="0"/>
                    <a:ea typeface="Verdana" panose="020B0604030504040204" pitchFamily="34" charset="0"/>
                  </a:rPr>
                  <a:t> de uma RNA.</a:t>
                </a:r>
              </a:p>
              <a:p>
                <a:endParaRPr lang="pt-BR" dirty="0">
                  <a:latin typeface="Verdana" panose="020B0604030504040204" pitchFamily="34" charset="0"/>
                  <a:ea typeface="Verdana" panose="020B0604030504040204" pitchFamily="34" charset="0"/>
                </a:endParaRPr>
              </a:p>
              <a:p>
                <a:r>
                  <a:rPr lang="pt-BR" dirty="0">
                    <a:latin typeface="Verdana" panose="020B0604030504040204" pitchFamily="34" charset="0"/>
                    <a:ea typeface="Verdana" panose="020B0604030504040204" pitchFamily="34" charset="0"/>
                  </a:rPr>
                  <a:t>Cada neurônio recebe múltiplas entradas, cada uma multiplicada por um peso associado, soma-as juntamente com um termo de viés e calcula uma soma ponderada:</a:t>
                </a:r>
              </a:p>
              <a:p>
                <a:endParaRPr lang="pt-BR" dirty="0">
                  <a:latin typeface="Verdana" panose="020B0604030504040204" pitchFamily="34" charset="0"/>
                  <a:ea typeface="Verdana" panose="020B0604030504040204" pitchFamily="34" charset="0"/>
                </a:endParaRPr>
              </a:p>
              <a:p>
                <a:r>
                  <a:rPr lang="pt-BR" dirty="0">
                    <a:latin typeface="Verdana" panose="020B0604030504040204" pitchFamily="34" charset="0"/>
                    <a:ea typeface="Verdana" panose="020B0604030504040204" pitchFamily="34" charset="0"/>
                  </a:rPr>
                  <a:t>z = </a:t>
                </a:r>
                <a14:m>
                  <m:oMath xmlns:m="http://schemas.openxmlformats.org/officeDocument/2006/math">
                    <m:sSub>
                      <m:sSubPr>
                        <m:ctrlPr>
                          <a:rPr lang="pt-BR" i="1" smtClean="0">
                            <a:latin typeface="Cambria Math" panose="02040503050406030204" pitchFamily="18" charset="0"/>
                            <a:ea typeface="Verdana" panose="020B0604030504040204" pitchFamily="34" charset="0"/>
                          </a:rPr>
                        </m:ctrlPr>
                      </m:sSubPr>
                      <m:e>
                        <m:r>
                          <m:rPr>
                            <m:nor/>
                          </m:rPr>
                          <a:rPr lang="pt-BR" dirty="0">
                            <a:latin typeface="Verdana" panose="020B0604030504040204" pitchFamily="34" charset="0"/>
                            <a:ea typeface="Verdana" panose="020B0604030504040204" pitchFamily="34" charset="0"/>
                          </a:rPr>
                          <m:t>∑</m:t>
                        </m:r>
                      </m:e>
                      <m:sub>
                        <m:r>
                          <a:rPr lang="pt-BR" b="0" i="1" smtClean="0">
                            <a:latin typeface="Cambria Math" panose="02040503050406030204" pitchFamily="18" charset="0"/>
                            <a:ea typeface="Verdana" panose="020B0604030504040204" pitchFamily="34" charset="0"/>
                          </a:rPr>
                          <m:t>𝑖</m:t>
                        </m:r>
                      </m:sub>
                    </m:sSub>
                  </m:oMath>
                </a14:m>
                <a:r>
                  <a:rPr lang="pt-BR" dirty="0">
                    <a:latin typeface="Verdana" panose="020B0604030504040204" pitchFamily="34" charset="0"/>
                    <a:ea typeface="Verdana" panose="020B0604030504040204" pitchFamily="34" charset="0"/>
                  </a:rPr>
                  <a:t>​ </a:t>
                </a:r>
                <a:r>
                  <a:rPr lang="pt-BR" dirty="0" err="1">
                    <a:latin typeface="Verdana" panose="020B0604030504040204" pitchFamily="34" charset="0"/>
                    <a:ea typeface="Verdana" panose="020B0604030504040204" pitchFamily="34" charset="0"/>
                  </a:rPr>
                  <a:t>wi</a:t>
                </a:r>
                <a:r>
                  <a:rPr lang="pt-BR" dirty="0">
                    <a:latin typeface="Verdana" panose="020B0604030504040204" pitchFamily="34" charset="0"/>
                    <a:ea typeface="Verdana" panose="020B0604030504040204" pitchFamily="34" charset="0"/>
                  </a:rPr>
                  <a:t>*xi + b</a:t>
                </a:r>
              </a:p>
              <a:p>
                <a:endParaRPr lang="pt-BR" dirty="0">
                  <a:latin typeface="Verdana" panose="020B0604030504040204" pitchFamily="34" charset="0"/>
                  <a:ea typeface="Verdana" panose="020B0604030504040204" pitchFamily="34" charset="0"/>
                </a:endParaRPr>
              </a:p>
              <a:p>
                <a:endParaRPr lang="pt-BR" dirty="0">
                  <a:latin typeface="Verdana" panose="020B0604030504040204" pitchFamily="34" charset="0"/>
                  <a:ea typeface="Verdana" panose="020B0604030504040204" pitchFamily="34" charset="0"/>
                </a:endParaRPr>
              </a:p>
              <a:p>
                <a:r>
                  <a:rPr lang="pt-BR" dirty="0">
                    <a:latin typeface="Verdana" panose="020B0604030504040204" pitchFamily="34" charset="0"/>
                    <a:ea typeface="Verdana" panose="020B0604030504040204" pitchFamily="34" charset="0"/>
                  </a:rPr>
                  <a:t>Essa soma z é então passada por uma </a:t>
                </a:r>
                <a:r>
                  <a:rPr lang="pt-BR" b="1" dirty="0">
                    <a:latin typeface="Verdana" panose="020B0604030504040204" pitchFamily="34" charset="0"/>
                    <a:ea typeface="Verdana" panose="020B0604030504040204" pitchFamily="34" charset="0"/>
                  </a:rPr>
                  <a:t>FUNÇÃO DE ATIVAÇÃO</a:t>
                </a:r>
                <a:r>
                  <a:rPr lang="pt-BR" dirty="0">
                    <a:latin typeface="Verdana" panose="020B0604030504040204" pitchFamily="34" charset="0"/>
                    <a:ea typeface="Verdana" panose="020B0604030504040204" pitchFamily="34" charset="0"/>
                  </a:rPr>
                  <a:t> para produzir a saída do neurônio.</a:t>
                </a:r>
              </a:p>
            </p:txBody>
          </p:sp>
        </mc:Choice>
        <mc:Fallback xmlns="">
          <p:sp>
            <p:nvSpPr>
              <p:cNvPr id="5" name="CaixaDeTexto 4">
                <a:extLst>
                  <a:ext uri="{FF2B5EF4-FFF2-40B4-BE49-F238E27FC236}">
                    <a16:creationId xmlns:a16="http://schemas.microsoft.com/office/drawing/2014/main" id="{2C5859D0-12A5-D119-F2CC-7E4EFE989FD1}"/>
                  </a:ext>
                </a:extLst>
              </p:cNvPr>
              <p:cNvSpPr txBox="1">
                <a:spLocks noRot="1" noChangeAspect="1" noMove="1" noResize="1" noEditPoints="1" noAdjustHandles="1" noChangeArrowheads="1" noChangeShapeType="1" noTextEdit="1"/>
              </p:cNvSpPr>
              <p:nvPr/>
            </p:nvSpPr>
            <p:spPr>
              <a:xfrm>
                <a:off x="462149" y="1582340"/>
                <a:ext cx="7456506" cy="3416320"/>
              </a:xfrm>
              <a:prstGeom prst="rect">
                <a:avLst/>
              </a:prstGeom>
              <a:blipFill>
                <a:blip r:embed="rId4"/>
                <a:stretch>
                  <a:fillRect l="-736" t="-1071" r="-818" b="-1964"/>
                </a:stretch>
              </a:blipFill>
            </p:spPr>
            <p:txBody>
              <a:bodyPr/>
              <a:lstStyle/>
              <a:p>
                <a:r>
                  <a:rPr lang="pt-BR">
                    <a:noFill/>
                  </a:rPr>
                  <a:t> </a:t>
                </a:r>
              </a:p>
            </p:txBody>
          </p:sp>
        </mc:Fallback>
      </mc:AlternateContent>
    </p:spTree>
    <p:extLst>
      <p:ext uri="{BB962C8B-B14F-4D97-AF65-F5344CB8AC3E}">
        <p14:creationId xmlns:p14="http://schemas.microsoft.com/office/powerpoint/2010/main" val="41105103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BDCDB6-D5B8-E1DB-2A9C-4393CD6F0455}"/>
            </a:ext>
          </a:extLst>
        </p:cNvPr>
        <p:cNvGrpSpPr/>
        <p:nvPr/>
      </p:nvGrpSpPr>
      <p:grpSpPr>
        <a:xfrm>
          <a:off x="0" y="0"/>
          <a:ext cx="0" cy="0"/>
          <a:chOff x="0" y="0"/>
          <a:chExt cx="0" cy="0"/>
        </a:xfrm>
      </p:grpSpPr>
      <p:pic>
        <p:nvPicPr>
          <p:cNvPr id="4098" name="Picture 2" descr="Artificial Neural Networks and its Applications | GeeksforGeeks">
            <a:extLst>
              <a:ext uri="{FF2B5EF4-FFF2-40B4-BE49-F238E27FC236}">
                <a16:creationId xmlns:a16="http://schemas.microsoft.com/office/drawing/2014/main" id="{2C5E85A1-F8DD-A5D0-C631-9B9DCA8E7B5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5362"/>
          <a:stretch/>
        </p:blipFill>
        <p:spPr bwMode="auto">
          <a:xfrm>
            <a:off x="5724128" y="1684028"/>
            <a:ext cx="3401464" cy="4800600"/>
          </a:xfrm>
          <a:prstGeom prst="rect">
            <a:avLst/>
          </a:prstGeom>
          <a:noFill/>
          <a:extLst>
            <a:ext uri="{909E8E84-426E-40DD-AFC4-6F175D3DCCD1}">
              <a14:hiddenFill xmlns:a14="http://schemas.microsoft.com/office/drawing/2010/main">
                <a:solidFill>
                  <a:srgbClr val="FFFFFF"/>
                </a:solidFill>
              </a14:hiddenFill>
            </a:ext>
          </a:extLst>
        </p:spPr>
      </p:pic>
      <p:sp>
        <p:nvSpPr>
          <p:cNvPr id="17" name="CaixaDeTexto 16">
            <a:extLst>
              <a:ext uri="{FF2B5EF4-FFF2-40B4-BE49-F238E27FC236}">
                <a16:creationId xmlns:a16="http://schemas.microsoft.com/office/drawing/2014/main" id="{01AA2FB4-4D83-E675-9DBC-631E3FAE4B17}"/>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Camadas</a:t>
            </a:r>
          </a:p>
        </p:txBody>
      </p:sp>
      <p:sp>
        <p:nvSpPr>
          <p:cNvPr id="19" name="CaixaDeTexto 18">
            <a:extLst>
              <a:ext uri="{FF2B5EF4-FFF2-40B4-BE49-F238E27FC236}">
                <a16:creationId xmlns:a16="http://schemas.microsoft.com/office/drawing/2014/main" id="{B5CFC5E8-BA05-FE0E-6EC8-543D74994B6D}"/>
              </a:ext>
            </a:extLst>
          </p:cNvPr>
          <p:cNvSpPr txBox="1"/>
          <p:nvPr/>
        </p:nvSpPr>
        <p:spPr>
          <a:xfrm>
            <a:off x="969610" y="1196752"/>
            <a:ext cx="7130782" cy="615553"/>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As </a:t>
            </a:r>
            <a:r>
              <a:rPr lang="pt-BR" sz="1700" dirty="0" err="1">
                <a:latin typeface="Verdana" panose="020B0604030504040204" pitchFamily="34" charset="0"/>
                <a:ea typeface="Verdana" panose="020B0604030504040204" pitchFamily="34" charset="0"/>
                <a:cs typeface="Verdana" panose="020B0604030504040204" pitchFamily="34" charset="0"/>
              </a:rPr>
              <a:t>RNAs</a:t>
            </a:r>
            <a:r>
              <a:rPr lang="pt-BR" sz="1700" dirty="0">
                <a:latin typeface="Verdana" panose="020B0604030504040204" pitchFamily="34" charset="0"/>
                <a:ea typeface="Verdana" panose="020B0604030504040204" pitchFamily="34" charset="0"/>
                <a:cs typeface="Verdana" panose="020B0604030504040204" pitchFamily="34" charset="0"/>
              </a:rPr>
              <a:t> são estruturadas em três tipos principais de camadas pelas quais os dados passam:</a:t>
            </a:r>
            <a:endParaRPr lang="pt-BR" sz="1700" strike="sngStrike"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40AB67FB-A1AA-93B2-317B-1427D42949C5}"/>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4319C05E-7C8B-C86B-322C-9EA4B7F5971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D83BC0B7-F4F8-6BFD-A4D6-866F82247102}"/>
              </a:ext>
            </a:extLst>
          </p:cNvPr>
          <p:cNvSpPr>
            <a:spLocks noGrp="1"/>
          </p:cNvSpPr>
          <p:nvPr>
            <p:ph type="sldNum" sz="quarter" idx="12"/>
          </p:nvPr>
        </p:nvSpPr>
        <p:spPr/>
        <p:txBody>
          <a:bodyPr/>
          <a:lstStyle/>
          <a:p>
            <a:fld id="{53AA0E47-E0C0-45CC-B12C-3507664E132E}" type="slidenum">
              <a:rPr lang="pt-BR" smtClean="0"/>
              <a:t>28</a:t>
            </a:fld>
            <a:endParaRPr lang="pt-BR" dirty="0"/>
          </a:p>
        </p:txBody>
      </p:sp>
      <p:sp>
        <p:nvSpPr>
          <p:cNvPr id="4" name="CaixaDeTexto 3">
            <a:extLst>
              <a:ext uri="{FF2B5EF4-FFF2-40B4-BE49-F238E27FC236}">
                <a16:creationId xmlns:a16="http://schemas.microsoft.com/office/drawing/2014/main" id="{52CD9CC5-559A-FA1A-69A9-3D77EB9C8B78}"/>
              </a:ext>
            </a:extLst>
          </p:cNvPr>
          <p:cNvSpPr txBox="1"/>
          <p:nvPr/>
        </p:nvSpPr>
        <p:spPr>
          <a:xfrm>
            <a:off x="393548" y="2195569"/>
            <a:ext cx="5330580" cy="2446824"/>
          </a:xfrm>
          <a:prstGeom prst="rect">
            <a:avLst/>
          </a:prstGeom>
          <a:noFill/>
        </p:spPr>
        <p:txBody>
          <a:bodyPr wrap="square">
            <a:spAutoFit/>
          </a:bodyPr>
          <a:lstStyle/>
          <a:p>
            <a:pPr>
              <a:buNone/>
            </a:pPr>
            <a:r>
              <a:rPr lang="en-US" sz="1700" dirty="0">
                <a:latin typeface="Verdana" panose="020B0604030504040204" pitchFamily="34" charset="0"/>
                <a:ea typeface="Verdana" panose="020B0604030504040204" pitchFamily="34" charset="0"/>
              </a:rPr>
              <a:t>Entrada (</a:t>
            </a:r>
            <a:r>
              <a:rPr lang="en-US" sz="1700" dirty="0" err="1">
                <a:latin typeface="Verdana" panose="020B0604030504040204" pitchFamily="34" charset="0"/>
                <a:ea typeface="Verdana" panose="020B0604030504040204" pitchFamily="34" charset="0"/>
              </a:rPr>
              <a:t>Começo</a:t>
            </a:r>
            <a:r>
              <a:rPr lang="en-US" sz="1700" dirty="0">
                <a:latin typeface="Verdana" panose="020B0604030504040204" pitchFamily="34" charset="0"/>
                <a:ea typeface="Verdana" panose="020B0604030504040204" pitchFamily="34" charset="0"/>
              </a:rPr>
              <a:t>):</a:t>
            </a:r>
          </a:p>
          <a:p>
            <a:pPr>
              <a:buNone/>
            </a:pPr>
            <a:endParaRPr lang="en-US" sz="1700" dirty="0">
              <a:latin typeface="Verdana" panose="020B0604030504040204" pitchFamily="34" charset="0"/>
              <a:ea typeface="Verdana" panose="020B0604030504040204" pitchFamily="34" charset="0"/>
            </a:endParaRPr>
          </a:p>
          <a:p>
            <a:r>
              <a:rPr lang="pt-BR" sz="1700" dirty="0">
                <a:latin typeface="Verdana" panose="020B0604030504040204" pitchFamily="34" charset="0"/>
                <a:ea typeface="Verdana" panose="020B0604030504040204" pitchFamily="34" charset="0"/>
              </a:rPr>
              <a:t>Os neurônios da camada de entrada correspondem a </a:t>
            </a:r>
            <a:r>
              <a:rPr lang="pt-BR" sz="1700" b="1" dirty="0">
                <a:latin typeface="Verdana" panose="020B0604030504040204" pitchFamily="34" charset="0"/>
                <a:ea typeface="Verdana" panose="020B0604030504040204" pitchFamily="34" charset="0"/>
              </a:rPr>
              <a:t>quantidade de características </a:t>
            </a:r>
            <a:r>
              <a:rPr lang="pt-BR" sz="1700" dirty="0">
                <a:latin typeface="Verdana" panose="020B0604030504040204" pitchFamily="34" charset="0"/>
                <a:ea typeface="Verdana" panose="020B0604030504040204" pitchFamily="34" charset="0"/>
              </a:rPr>
              <a:t>dos dados de entrada. Por exemplo, um vetor de comprimento N produz N neurônios de entrada, ou uma imagem 4x4 produz 16 neurônios de entrada.</a:t>
            </a:r>
          </a:p>
          <a:p>
            <a:endParaRPr lang="pt-BR" sz="17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6033988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BCCD3A-E329-114E-BBCC-664B1DA9AD9C}"/>
            </a:ext>
          </a:extLst>
        </p:cNvPr>
        <p:cNvGrpSpPr/>
        <p:nvPr/>
      </p:nvGrpSpPr>
      <p:grpSpPr>
        <a:xfrm>
          <a:off x="0" y="0"/>
          <a:ext cx="0" cy="0"/>
          <a:chOff x="0" y="0"/>
          <a:chExt cx="0" cy="0"/>
        </a:xfrm>
      </p:grpSpPr>
      <p:pic>
        <p:nvPicPr>
          <p:cNvPr id="5122" name="Picture 2" descr="Artificial Neural Networks and its Applications | GeeksforGeeks">
            <a:extLst>
              <a:ext uri="{FF2B5EF4-FFF2-40B4-BE49-F238E27FC236}">
                <a16:creationId xmlns:a16="http://schemas.microsoft.com/office/drawing/2014/main" id="{3383A315-ADE2-C406-2756-B3221AD213C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470" r="35346"/>
          <a:stretch/>
        </p:blipFill>
        <p:spPr bwMode="auto">
          <a:xfrm>
            <a:off x="6156176" y="1670770"/>
            <a:ext cx="2376264" cy="4800600"/>
          </a:xfrm>
          <a:prstGeom prst="rect">
            <a:avLst/>
          </a:prstGeom>
          <a:noFill/>
          <a:extLst>
            <a:ext uri="{909E8E84-426E-40DD-AFC4-6F175D3DCCD1}">
              <a14:hiddenFill xmlns:a14="http://schemas.microsoft.com/office/drawing/2010/main">
                <a:solidFill>
                  <a:srgbClr val="FFFFFF"/>
                </a:solidFill>
              </a14:hiddenFill>
            </a:ext>
          </a:extLst>
        </p:spPr>
      </p:pic>
      <p:sp>
        <p:nvSpPr>
          <p:cNvPr id="17" name="CaixaDeTexto 16">
            <a:extLst>
              <a:ext uri="{FF2B5EF4-FFF2-40B4-BE49-F238E27FC236}">
                <a16:creationId xmlns:a16="http://schemas.microsoft.com/office/drawing/2014/main" id="{11FD2ECF-4239-DF41-4B2B-6C02AE708E54}"/>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Camadas</a:t>
            </a:r>
          </a:p>
        </p:txBody>
      </p:sp>
      <p:sp>
        <p:nvSpPr>
          <p:cNvPr id="19" name="CaixaDeTexto 18">
            <a:extLst>
              <a:ext uri="{FF2B5EF4-FFF2-40B4-BE49-F238E27FC236}">
                <a16:creationId xmlns:a16="http://schemas.microsoft.com/office/drawing/2014/main" id="{9DE28C08-F3AB-5946-47DF-75BA37E6B226}"/>
              </a:ext>
            </a:extLst>
          </p:cNvPr>
          <p:cNvSpPr txBox="1"/>
          <p:nvPr/>
        </p:nvSpPr>
        <p:spPr>
          <a:xfrm>
            <a:off x="969610" y="1196752"/>
            <a:ext cx="7130782" cy="615553"/>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As </a:t>
            </a:r>
            <a:r>
              <a:rPr lang="pt-BR" sz="1700" dirty="0" err="1">
                <a:latin typeface="Verdana" panose="020B0604030504040204" pitchFamily="34" charset="0"/>
                <a:ea typeface="Verdana" panose="020B0604030504040204" pitchFamily="34" charset="0"/>
                <a:cs typeface="Verdana" panose="020B0604030504040204" pitchFamily="34" charset="0"/>
              </a:rPr>
              <a:t>RNAs</a:t>
            </a:r>
            <a:r>
              <a:rPr lang="pt-BR" sz="1700" dirty="0">
                <a:latin typeface="Verdana" panose="020B0604030504040204" pitchFamily="34" charset="0"/>
                <a:ea typeface="Verdana" panose="020B0604030504040204" pitchFamily="34" charset="0"/>
                <a:cs typeface="Verdana" panose="020B0604030504040204" pitchFamily="34" charset="0"/>
              </a:rPr>
              <a:t> são estruturadas em três tipos principais de camadas pelas quais os dados passam:</a:t>
            </a:r>
            <a:endParaRPr lang="pt-BR" sz="1700" strike="sngStrike"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4FBFC8EB-7CA4-1579-B613-9D3F4705AD55}"/>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64F890F9-61F8-CC69-EBC7-8B6F02B6730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E7B74E4B-4E69-8D3D-71A4-EBE9DE871A10}"/>
              </a:ext>
            </a:extLst>
          </p:cNvPr>
          <p:cNvSpPr>
            <a:spLocks noGrp="1"/>
          </p:cNvSpPr>
          <p:nvPr>
            <p:ph type="sldNum" sz="quarter" idx="12"/>
          </p:nvPr>
        </p:nvSpPr>
        <p:spPr/>
        <p:txBody>
          <a:bodyPr/>
          <a:lstStyle/>
          <a:p>
            <a:fld id="{53AA0E47-E0C0-45CC-B12C-3507664E132E}" type="slidenum">
              <a:rPr lang="pt-BR" smtClean="0"/>
              <a:t>29</a:t>
            </a:fld>
            <a:endParaRPr lang="pt-BR" dirty="0"/>
          </a:p>
        </p:txBody>
      </p:sp>
      <p:sp>
        <p:nvSpPr>
          <p:cNvPr id="4" name="CaixaDeTexto 3">
            <a:extLst>
              <a:ext uri="{FF2B5EF4-FFF2-40B4-BE49-F238E27FC236}">
                <a16:creationId xmlns:a16="http://schemas.microsoft.com/office/drawing/2014/main" id="{688976DD-143E-ED7F-15DE-E4D12F7456FD}"/>
              </a:ext>
            </a:extLst>
          </p:cNvPr>
          <p:cNvSpPr txBox="1"/>
          <p:nvPr/>
        </p:nvSpPr>
        <p:spPr>
          <a:xfrm>
            <a:off x="389874" y="2204864"/>
            <a:ext cx="5262245" cy="3231654"/>
          </a:xfrm>
          <a:prstGeom prst="rect">
            <a:avLst/>
          </a:prstGeom>
          <a:noFill/>
        </p:spPr>
        <p:txBody>
          <a:bodyPr wrap="square">
            <a:spAutoFit/>
          </a:bodyPr>
          <a:lstStyle/>
          <a:p>
            <a:r>
              <a:rPr lang="pt-BR" sz="1700" dirty="0">
                <a:latin typeface="Verdana" panose="020B0604030504040204" pitchFamily="34" charset="0"/>
                <a:ea typeface="Verdana" panose="020B0604030504040204" pitchFamily="34" charset="0"/>
              </a:rPr>
              <a:t>Ocultas (Meio da rede):</a:t>
            </a:r>
          </a:p>
          <a:p>
            <a:endParaRPr lang="pt-BR" sz="1700" dirty="0">
              <a:latin typeface="Verdana" panose="020B0604030504040204" pitchFamily="34" charset="0"/>
              <a:ea typeface="Verdana" panose="020B0604030504040204" pitchFamily="34" charset="0"/>
            </a:endParaRPr>
          </a:p>
          <a:p>
            <a:r>
              <a:rPr lang="pt-BR" sz="1700" dirty="0">
                <a:latin typeface="Verdana" panose="020B0604030504040204" pitchFamily="34" charset="0"/>
                <a:ea typeface="Verdana" panose="020B0604030504040204" pitchFamily="34" charset="0"/>
              </a:rPr>
              <a:t>Realizam </a:t>
            </a:r>
            <a:r>
              <a:rPr lang="pt-BR" sz="1700" b="1" dirty="0">
                <a:latin typeface="Verdana" panose="020B0604030504040204" pitchFamily="34" charset="0"/>
                <a:ea typeface="Verdana" panose="020B0604030504040204" pitchFamily="34" charset="0"/>
              </a:rPr>
              <a:t>extração hierárquica </a:t>
            </a:r>
            <a:r>
              <a:rPr lang="pt-BR" sz="1700" dirty="0">
                <a:latin typeface="Verdana" panose="020B0604030504040204" pitchFamily="34" charset="0"/>
                <a:ea typeface="Verdana" panose="020B0604030504040204" pitchFamily="34" charset="0"/>
              </a:rPr>
              <a:t>de características, transformando a entrada por meio de múltiplas </a:t>
            </a:r>
            <a:r>
              <a:rPr lang="pt-BR" sz="1700" b="1" dirty="0">
                <a:latin typeface="Verdana" panose="020B0604030504040204" pitchFamily="34" charset="0"/>
                <a:ea typeface="Verdana" panose="020B0604030504040204" pitchFamily="34" charset="0"/>
              </a:rPr>
              <a:t>ativações</a:t>
            </a:r>
            <a:r>
              <a:rPr lang="pt-BR" sz="1700" dirty="0">
                <a:latin typeface="Verdana" panose="020B0604030504040204" pitchFamily="34" charset="0"/>
                <a:ea typeface="Verdana" panose="020B0604030504040204" pitchFamily="34" charset="0"/>
              </a:rPr>
              <a:t> </a:t>
            </a:r>
            <a:r>
              <a:rPr lang="pt-BR" sz="1700" b="1" dirty="0">
                <a:latin typeface="Verdana" panose="020B0604030504040204" pitchFamily="34" charset="0"/>
                <a:ea typeface="Verdana" panose="020B0604030504040204" pitchFamily="34" charset="0"/>
              </a:rPr>
              <a:t>sucessivas</a:t>
            </a:r>
            <a:r>
              <a:rPr lang="pt-BR" sz="1700" dirty="0">
                <a:latin typeface="Verdana" panose="020B0604030504040204" pitchFamily="34" charset="0"/>
                <a:ea typeface="Verdana" panose="020B0604030504040204" pitchFamily="34" charset="0"/>
              </a:rPr>
              <a:t> de neurônios. As ativações implicam em desempenho da rede, que pode ser otimizado.</a:t>
            </a:r>
          </a:p>
          <a:p>
            <a:endParaRPr lang="pt-BR" sz="1700" dirty="0">
              <a:latin typeface="Verdana" panose="020B0604030504040204" pitchFamily="34" charset="0"/>
              <a:ea typeface="Verdana" panose="020B0604030504040204" pitchFamily="34" charset="0"/>
            </a:endParaRPr>
          </a:p>
          <a:p>
            <a:r>
              <a:rPr lang="pt-BR" sz="1700" dirty="0" err="1">
                <a:latin typeface="Verdana" panose="020B0604030504040204" pitchFamily="34" charset="0"/>
                <a:ea typeface="Verdana" panose="020B0604030504040204" pitchFamily="34" charset="0"/>
              </a:rPr>
              <a:t>Deep</a:t>
            </a:r>
            <a:r>
              <a:rPr lang="pt-BR" sz="1700" dirty="0">
                <a:latin typeface="Verdana" panose="020B0604030504040204" pitchFamily="34" charset="0"/>
                <a:ea typeface="Verdana" panose="020B0604030504040204" pitchFamily="34" charset="0"/>
              </a:rPr>
              <a:t> Learning utiliza muitas camadas ocultas para aprender representações cada vez mais abstratas.</a:t>
            </a:r>
          </a:p>
          <a:p>
            <a:endParaRPr lang="pt-BR" sz="17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780614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aixaDeTexto 16"/>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Introdução ao Machine Learning</a:t>
            </a:r>
          </a:p>
        </p:txBody>
      </p:sp>
      <p:sp>
        <p:nvSpPr>
          <p:cNvPr id="20" name="Retângulo 19"/>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A0BDA6B6-67BC-E6B1-3805-73C65B5BA7BD}"/>
              </a:ext>
            </a:extLst>
          </p:cNvPr>
          <p:cNvSpPr>
            <a:spLocks noGrp="1"/>
          </p:cNvSpPr>
          <p:nvPr>
            <p:ph type="sldNum" sz="quarter" idx="12"/>
          </p:nvPr>
        </p:nvSpPr>
        <p:spPr/>
        <p:txBody>
          <a:bodyPr/>
          <a:lstStyle/>
          <a:p>
            <a:fld id="{53AA0E47-E0C0-45CC-B12C-3507664E132E}" type="slidenum">
              <a:rPr lang="pt-BR" smtClean="0"/>
              <a:t>3</a:t>
            </a:fld>
            <a:endParaRPr lang="pt-BR" dirty="0"/>
          </a:p>
        </p:txBody>
      </p:sp>
      <p:sp>
        <p:nvSpPr>
          <p:cNvPr id="4" name="CaixaDeTexto 3"/>
          <p:cNvSpPr txBox="1"/>
          <p:nvPr/>
        </p:nvSpPr>
        <p:spPr>
          <a:xfrm>
            <a:off x="287015" y="1226967"/>
            <a:ext cx="8495972" cy="2446824"/>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Conceitos de Machine Learning</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Definição da literatura</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Como os algoritmos operam</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História e desenvolvimento</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Sensibilidade com dados</a:t>
            </a:r>
          </a:p>
        </p:txBody>
      </p:sp>
      <p:sp>
        <p:nvSpPr>
          <p:cNvPr id="3" name="CaixaDeTexto 2">
            <a:extLst>
              <a:ext uri="{FF2B5EF4-FFF2-40B4-BE49-F238E27FC236}">
                <a16:creationId xmlns:a16="http://schemas.microsoft.com/office/drawing/2014/main" id="{7B686F92-9DF9-8935-411B-9535F2D5FD7F}"/>
              </a:ext>
            </a:extLst>
          </p:cNvPr>
          <p:cNvSpPr txBox="1"/>
          <p:nvPr/>
        </p:nvSpPr>
        <p:spPr>
          <a:xfrm>
            <a:off x="3635896" y="6538912"/>
            <a:ext cx="184731" cy="369332"/>
          </a:xfrm>
          <a:prstGeom prst="rect">
            <a:avLst/>
          </a:prstGeom>
          <a:noFill/>
        </p:spPr>
        <p:txBody>
          <a:bodyPr wrap="none" rtlCol="0">
            <a:spAutoFit/>
          </a:bodyPr>
          <a:lstStyle/>
          <a:p>
            <a:endParaRPr lang="pt-BR" dirty="0"/>
          </a:p>
        </p:txBody>
      </p:sp>
      <p:pic>
        <p:nvPicPr>
          <p:cNvPr id="9" name="Imagem 8" descr="Desenho preto e branco&#10;&#10;O conteúdo gerado por IA pode estar incorreto.">
            <a:extLst>
              <a:ext uri="{FF2B5EF4-FFF2-40B4-BE49-F238E27FC236}">
                <a16:creationId xmlns:a16="http://schemas.microsoft.com/office/drawing/2014/main" id="{69FFA986-8B55-201B-6475-A4AF77F17E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9993" y="2894764"/>
            <a:ext cx="4464496" cy="3826711"/>
          </a:xfrm>
          <a:prstGeom prst="rect">
            <a:avLst/>
          </a:prstGeom>
        </p:spPr>
      </p:pic>
      <p:sp>
        <p:nvSpPr>
          <p:cNvPr id="10" name="CaixaDeTexto 9">
            <a:extLst>
              <a:ext uri="{FF2B5EF4-FFF2-40B4-BE49-F238E27FC236}">
                <a16:creationId xmlns:a16="http://schemas.microsoft.com/office/drawing/2014/main" id="{C6153634-B9EE-7139-12FB-F44B4356978B}"/>
              </a:ext>
            </a:extLst>
          </p:cNvPr>
          <p:cNvSpPr txBox="1"/>
          <p:nvPr/>
        </p:nvSpPr>
        <p:spPr>
          <a:xfrm>
            <a:off x="264847" y="5363405"/>
            <a:ext cx="6033349" cy="830997"/>
          </a:xfrm>
          <a:prstGeom prst="rect">
            <a:avLst/>
          </a:prstGeom>
          <a:noFill/>
        </p:spPr>
        <p:txBody>
          <a:bodyPr wrap="square">
            <a:spAutoFit/>
          </a:bodyPr>
          <a:lstStyle/>
          <a:p>
            <a:r>
              <a:rPr lang="pt-BR" sz="2400" dirty="0"/>
              <a:t>Slides e código:</a:t>
            </a:r>
          </a:p>
          <a:p>
            <a:r>
              <a:rPr lang="pt-BR" sz="2400" dirty="0"/>
              <a:t>https://github.com/Draylon/ppgca_aula_repo</a:t>
            </a:r>
          </a:p>
        </p:txBody>
      </p:sp>
    </p:spTree>
    <p:extLst>
      <p:ext uri="{BB962C8B-B14F-4D97-AF65-F5344CB8AC3E}">
        <p14:creationId xmlns:p14="http://schemas.microsoft.com/office/powerpoint/2010/main" val="34955023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798088-1A8A-8EF6-E3A4-C115DFC001B7}"/>
            </a:ext>
          </a:extLst>
        </p:cNvPr>
        <p:cNvGrpSpPr/>
        <p:nvPr/>
      </p:nvGrpSpPr>
      <p:grpSpPr>
        <a:xfrm>
          <a:off x="0" y="0"/>
          <a:ext cx="0" cy="0"/>
          <a:chOff x="0" y="0"/>
          <a:chExt cx="0" cy="0"/>
        </a:xfrm>
      </p:grpSpPr>
      <p:pic>
        <p:nvPicPr>
          <p:cNvPr id="6146" name="Picture 2" descr="Artificial Neural Networks and its Applications | GeeksforGeeks">
            <a:extLst>
              <a:ext uri="{FF2B5EF4-FFF2-40B4-BE49-F238E27FC236}">
                <a16:creationId xmlns:a16="http://schemas.microsoft.com/office/drawing/2014/main" id="{318484DC-7FFB-EB40-9D35-FE66A483ACB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449" r="1"/>
          <a:stretch/>
        </p:blipFill>
        <p:spPr bwMode="auto">
          <a:xfrm>
            <a:off x="5292080" y="1684028"/>
            <a:ext cx="3851920" cy="4800600"/>
          </a:xfrm>
          <a:prstGeom prst="rect">
            <a:avLst/>
          </a:prstGeom>
          <a:noFill/>
          <a:extLst>
            <a:ext uri="{909E8E84-426E-40DD-AFC4-6F175D3DCCD1}">
              <a14:hiddenFill xmlns:a14="http://schemas.microsoft.com/office/drawing/2010/main">
                <a:solidFill>
                  <a:srgbClr val="FFFFFF"/>
                </a:solidFill>
              </a14:hiddenFill>
            </a:ext>
          </a:extLst>
        </p:spPr>
      </p:pic>
      <p:sp>
        <p:nvSpPr>
          <p:cNvPr id="17" name="CaixaDeTexto 16">
            <a:extLst>
              <a:ext uri="{FF2B5EF4-FFF2-40B4-BE49-F238E27FC236}">
                <a16:creationId xmlns:a16="http://schemas.microsoft.com/office/drawing/2014/main" id="{D86B86A4-9169-A64E-0D49-3BE300C32179}"/>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Camadas</a:t>
            </a:r>
          </a:p>
        </p:txBody>
      </p:sp>
      <p:sp>
        <p:nvSpPr>
          <p:cNvPr id="19" name="CaixaDeTexto 18">
            <a:extLst>
              <a:ext uri="{FF2B5EF4-FFF2-40B4-BE49-F238E27FC236}">
                <a16:creationId xmlns:a16="http://schemas.microsoft.com/office/drawing/2014/main" id="{8C7B136A-1584-1250-D893-6498F7A200C9}"/>
              </a:ext>
            </a:extLst>
          </p:cNvPr>
          <p:cNvSpPr txBox="1"/>
          <p:nvPr/>
        </p:nvSpPr>
        <p:spPr>
          <a:xfrm>
            <a:off x="969610" y="1196752"/>
            <a:ext cx="7130782" cy="615553"/>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As </a:t>
            </a:r>
            <a:r>
              <a:rPr lang="pt-BR" sz="1700" dirty="0" err="1">
                <a:latin typeface="Verdana" panose="020B0604030504040204" pitchFamily="34" charset="0"/>
                <a:ea typeface="Verdana" panose="020B0604030504040204" pitchFamily="34" charset="0"/>
                <a:cs typeface="Verdana" panose="020B0604030504040204" pitchFamily="34" charset="0"/>
              </a:rPr>
              <a:t>RNAs</a:t>
            </a:r>
            <a:r>
              <a:rPr lang="pt-BR" sz="1700" dirty="0">
                <a:latin typeface="Verdana" panose="020B0604030504040204" pitchFamily="34" charset="0"/>
                <a:ea typeface="Verdana" panose="020B0604030504040204" pitchFamily="34" charset="0"/>
                <a:cs typeface="Verdana" panose="020B0604030504040204" pitchFamily="34" charset="0"/>
              </a:rPr>
              <a:t> são estruturadas em três tipos principais de camadas pelas quais os dados passam:</a:t>
            </a:r>
            <a:endParaRPr lang="pt-BR" sz="1700" strike="sngStrike"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FC459701-82F1-1A93-B7D3-777EFD7BA982}"/>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BDD1B246-4A08-E02E-2E26-A8C9455934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115CEF36-0976-895E-7EAD-6E7ACF2474E2}"/>
              </a:ext>
            </a:extLst>
          </p:cNvPr>
          <p:cNvSpPr>
            <a:spLocks noGrp="1"/>
          </p:cNvSpPr>
          <p:nvPr>
            <p:ph type="sldNum" sz="quarter" idx="12"/>
          </p:nvPr>
        </p:nvSpPr>
        <p:spPr/>
        <p:txBody>
          <a:bodyPr/>
          <a:lstStyle/>
          <a:p>
            <a:fld id="{53AA0E47-E0C0-45CC-B12C-3507664E132E}" type="slidenum">
              <a:rPr lang="pt-BR" smtClean="0"/>
              <a:t>30</a:t>
            </a:fld>
            <a:endParaRPr lang="pt-BR" dirty="0"/>
          </a:p>
        </p:txBody>
      </p:sp>
      <p:sp>
        <p:nvSpPr>
          <p:cNvPr id="4" name="CaixaDeTexto 3">
            <a:extLst>
              <a:ext uri="{FF2B5EF4-FFF2-40B4-BE49-F238E27FC236}">
                <a16:creationId xmlns:a16="http://schemas.microsoft.com/office/drawing/2014/main" id="{C5344DD7-3894-0672-EEFE-59366FFA9902}"/>
              </a:ext>
            </a:extLst>
          </p:cNvPr>
          <p:cNvSpPr txBox="1"/>
          <p:nvPr/>
        </p:nvSpPr>
        <p:spPr>
          <a:xfrm>
            <a:off x="393548" y="2173212"/>
            <a:ext cx="4178452" cy="1661993"/>
          </a:xfrm>
          <a:prstGeom prst="rect">
            <a:avLst/>
          </a:prstGeom>
          <a:noFill/>
        </p:spPr>
        <p:txBody>
          <a:bodyPr wrap="square">
            <a:spAutoFit/>
          </a:bodyPr>
          <a:lstStyle/>
          <a:p>
            <a:r>
              <a:rPr lang="pt-BR" sz="1700" dirty="0">
                <a:latin typeface="Verdana" panose="020B0604030504040204" pitchFamily="34" charset="0"/>
                <a:ea typeface="Verdana" panose="020B0604030504040204" pitchFamily="34" charset="0"/>
              </a:rPr>
              <a:t>Saída (Final):</a:t>
            </a:r>
          </a:p>
          <a:p>
            <a:endParaRPr lang="pt-BR" sz="1700" dirty="0">
              <a:latin typeface="Verdana" panose="020B0604030504040204" pitchFamily="34" charset="0"/>
              <a:ea typeface="Verdana" panose="020B0604030504040204" pitchFamily="34" charset="0"/>
            </a:endParaRPr>
          </a:p>
          <a:p>
            <a:r>
              <a:rPr lang="pt-BR" sz="1700" dirty="0">
                <a:latin typeface="Verdana" panose="020B0604030504040204" pitchFamily="34" charset="0"/>
                <a:ea typeface="Verdana" panose="020B0604030504040204" pitchFamily="34" charset="0"/>
              </a:rPr>
              <a:t>Valores finais da rede. Um ou mais neurônios podem indicar valores de regressão, ou classes de um problema de classificação.</a:t>
            </a:r>
          </a:p>
        </p:txBody>
      </p:sp>
    </p:spTree>
    <p:extLst>
      <p:ext uri="{BB962C8B-B14F-4D97-AF65-F5344CB8AC3E}">
        <p14:creationId xmlns:p14="http://schemas.microsoft.com/office/powerpoint/2010/main" val="3907694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B7C66E-D54A-A6F1-1BCA-95573818A979}"/>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A3925AD0-F3A7-22EF-CBE7-E7860FC86C66}"/>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Função de Ativação</a:t>
            </a:r>
          </a:p>
        </p:txBody>
      </p:sp>
      <p:sp>
        <p:nvSpPr>
          <p:cNvPr id="20" name="Retângulo 19">
            <a:extLst>
              <a:ext uri="{FF2B5EF4-FFF2-40B4-BE49-F238E27FC236}">
                <a16:creationId xmlns:a16="http://schemas.microsoft.com/office/drawing/2014/main" id="{9504DA40-56E2-CA46-476F-3C9FD438DE19}"/>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CB35A502-2568-42CD-2E08-2CAA6AA7D3A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79019A5C-BDF4-655D-DBD9-9A5699CF5E07}"/>
              </a:ext>
            </a:extLst>
          </p:cNvPr>
          <p:cNvSpPr>
            <a:spLocks noGrp="1"/>
          </p:cNvSpPr>
          <p:nvPr>
            <p:ph type="sldNum" sz="quarter" idx="12"/>
          </p:nvPr>
        </p:nvSpPr>
        <p:spPr/>
        <p:txBody>
          <a:bodyPr/>
          <a:lstStyle/>
          <a:p>
            <a:fld id="{53AA0E47-E0C0-45CC-B12C-3507664E132E}" type="slidenum">
              <a:rPr lang="pt-BR" smtClean="0"/>
              <a:t>31</a:t>
            </a:fld>
            <a:endParaRPr lang="pt-BR" dirty="0"/>
          </a:p>
        </p:txBody>
      </p:sp>
      <p:sp>
        <p:nvSpPr>
          <p:cNvPr id="6" name="CaixaDeTexto 5">
            <a:extLst>
              <a:ext uri="{FF2B5EF4-FFF2-40B4-BE49-F238E27FC236}">
                <a16:creationId xmlns:a16="http://schemas.microsoft.com/office/drawing/2014/main" id="{2003AF49-04D8-BD41-70BC-C16E64E6CBA1}"/>
              </a:ext>
            </a:extLst>
          </p:cNvPr>
          <p:cNvSpPr txBox="1"/>
          <p:nvPr/>
        </p:nvSpPr>
        <p:spPr>
          <a:xfrm>
            <a:off x="287014" y="2008780"/>
            <a:ext cx="4284985" cy="4278094"/>
          </a:xfrm>
          <a:prstGeom prst="rect">
            <a:avLst/>
          </a:prstGeom>
          <a:noFill/>
        </p:spPr>
        <p:txBody>
          <a:bodyPr wrap="square">
            <a:spAutoFit/>
          </a:bodyPr>
          <a:lstStyle/>
          <a:p>
            <a:r>
              <a:rPr lang="pt-BR" sz="1700" dirty="0">
                <a:latin typeface="Verdana" panose="020B0604030504040204" pitchFamily="34" charset="0"/>
                <a:ea typeface="Verdana" panose="020B0604030504040204" pitchFamily="34" charset="0"/>
              </a:rPr>
              <a:t>Sigmoide:</a:t>
            </a:r>
          </a:p>
          <a:p>
            <a:r>
              <a:rPr lang="pt-BR" sz="1700" dirty="0">
                <a:latin typeface="Verdana" panose="020B0604030504040204" pitchFamily="34" charset="0"/>
                <a:ea typeface="Verdana" panose="020B0604030504040204" pitchFamily="34" charset="0"/>
              </a:rPr>
              <a:t>σ(z)=1/(1+e −z), útil para saídas binárias, mas propenso a gradientes nulos.</a:t>
            </a:r>
          </a:p>
          <a:p>
            <a:endParaRPr lang="pt-BR" sz="1700" dirty="0">
              <a:latin typeface="Verdana" panose="020B0604030504040204" pitchFamily="34" charset="0"/>
              <a:ea typeface="Verdana" panose="020B0604030504040204" pitchFamily="34" charset="0"/>
            </a:endParaRPr>
          </a:p>
          <a:p>
            <a:endParaRPr lang="pt-BR" sz="1700" dirty="0">
              <a:latin typeface="Verdana" panose="020B0604030504040204" pitchFamily="34" charset="0"/>
              <a:ea typeface="Verdana" panose="020B0604030504040204" pitchFamily="34" charset="0"/>
            </a:endParaRPr>
          </a:p>
          <a:p>
            <a:r>
              <a:rPr lang="pt-BR" sz="1700" dirty="0" err="1">
                <a:latin typeface="Verdana" panose="020B0604030504040204" pitchFamily="34" charset="0"/>
                <a:ea typeface="Verdana" panose="020B0604030504040204" pitchFamily="34" charset="0"/>
              </a:rPr>
              <a:t>ReLU</a:t>
            </a:r>
            <a:r>
              <a:rPr lang="pt-BR" sz="1700" dirty="0">
                <a:latin typeface="Verdana" panose="020B0604030504040204" pitchFamily="34" charset="0"/>
                <a:ea typeface="Verdana" panose="020B0604030504040204" pitchFamily="34" charset="0"/>
              </a:rPr>
              <a:t>:</a:t>
            </a:r>
          </a:p>
          <a:p>
            <a:r>
              <a:rPr lang="pt-BR" sz="1700" dirty="0" err="1">
                <a:latin typeface="Verdana" panose="020B0604030504040204" pitchFamily="34" charset="0"/>
                <a:ea typeface="Verdana" panose="020B0604030504040204" pitchFamily="34" charset="0"/>
              </a:rPr>
              <a:t>max</a:t>
            </a:r>
            <a:r>
              <a:rPr lang="pt-BR" sz="1700" dirty="0">
                <a:latin typeface="Verdana" panose="020B0604030504040204" pitchFamily="34" charset="0"/>
                <a:ea typeface="Verdana" panose="020B0604030504040204" pitchFamily="34" charset="0"/>
              </a:rPr>
              <a:t>(0,z), computacionalmente eficiente e atenua gradientes nulos em redes profundas.</a:t>
            </a:r>
          </a:p>
          <a:p>
            <a:endParaRPr lang="pt-BR" sz="1700" dirty="0">
              <a:latin typeface="Verdana" panose="020B0604030504040204" pitchFamily="34" charset="0"/>
              <a:ea typeface="Verdana" panose="020B0604030504040204" pitchFamily="34" charset="0"/>
            </a:endParaRPr>
          </a:p>
          <a:p>
            <a:endParaRPr lang="pt-BR" sz="1700" dirty="0">
              <a:latin typeface="Verdana" panose="020B0604030504040204" pitchFamily="34" charset="0"/>
              <a:ea typeface="Verdana" panose="020B0604030504040204" pitchFamily="34" charset="0"/>
            </a:endParaRPr>
          </a:p>
          <a:p>
            <a:r>
              <a:rPr lang="pt-BR" sz="1700" dirty="0" err="1">
                <a:latin typeface="Verdana" panose="020B0604030504040204" pitchFamily="34" charset="0"/>
                <a:ea typeface="Verdana" panose="020B0604030504040204" pitchFamily="34" charset="0"/>
              </a:rPr>
              <a:t>Tanh</a:t>
            </a:r>
            <a:r>
              <a:rPr lang="pt-BR" sz="1700" dirty="0">
                <a:latin typeface="Verdana" panose="020B0604030504040204" pitchFamily="34" charset="0"/>
                <a:ea typeface="Verdana" panose="020B0604030504040204" pitchFamily="34" charset="0"/>
              </a:rPr>
              <a:t>:</a:t>
            </a:r>
          </a:p>
          <a:p>
            <a:r>
              <a:rPr lang="pt-BR" sz="1700" dirty="0" err="1">
                <a:latin typeface="Verdana" panose="020B0604030504040204" pitchFamily="34" charset="0"/>
                <a:ea typeface="Verdana" panose="020B0604030504040204" pitchFamily="34" charset="0"/>
              </a:rPr>
              <a:t>tanh</a:t>
            </a:r>
            <a:r>
              <a:rPr lang="pt-BR" sz="1700" dirty="0">
                <a:latin typeface="Verdana" panose="020B0604030504040204" pitchFamily="34" charset="0"/>
                <a:ea typeface="Verdana" panose="020B0604030504040204" pitchFamily="34" charset="0"/>
              </a:rPr>
              <a:t>(z), centrado em zero, mas ainda sofre de saturação de gradiente</a:t>
            </a:r>
          </a:p>
        </p:txBody>
      </p:sp>
      <p:pic>
        <p:nvPicPr>
          <p:cNvPr id="1026" name="Picture 2" descr="Sigmoid function - Wikipedia">
            <a:extLst>
              <a:ext uri="{FF2B5EF4-FFF2-40B4-BE49-F238E27FC236}">
                <a16:creationId xmlns:a16="http://schemas.microsoft.com/office/drawing/2014/main" id="{5BA29427-1417-BECD-D788-FD8D08C6AD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8800" y="1596398"/>
            <a:ext cx="2761788" cy="183784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 Practical Guide to ReLU. Start using and understanding ReLU… | by Danqing  Liu | Medium">
            <a:extLst>
              <a:ext uri="{FF2B5EF4-FFF2-40B4-BE49-F238E27FC236}">
                <a16:creationId xmlns:a16="http://schemas.microsoft.com/office/drawing/2014/main" id="{9C68AA67-6099-45A6-F9B2-5B20AEFC546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975782" y="3653822"/>
            <a:ext cx="2987824" cy="1360082"/>
          </a:xfrm>
          <a:prstGeom prst="rect">
            <a:avLst/>
          </a:prstGeom>
          <a:noFill/>
          <a:extLst>
            <a:ext uri="{909E8E84-426E-40DD-AFC4-6F175D3DCCD1}">
              <a14:hiddenFill xmlns:a14="http://schemas.microsoft.com/office/drawing/2010/main">
                <a:solidFill>
                  <a:srgbClr val="FFFFFF"/>
                </a:solidFill>
              </a14:hiddenFill>
            </a:ext>
          </a:extLst>
        </p:spPr>
      </p:pic>
      <p:sp>
        <p:nvSpPr>
          <p:cNvPr id="9" name="CaixaDeTexto 8">
            <a:extLst>
              <a:ext uri="{FF2B5EF4-FFF2-40B4-BE49-F238E27FC236}">
                <a16:creationId xmlns:a16="http://schemas.microsoft.com/office/drawing/2014/main" id="{576090CF-98A0-8F02-EC94-AC22F0576806}"/>
              </a:ext>
            </a:extLst>
          </p:cNvPr>
          <p:cNvSpPr txBox="1"/>
          <p:nvPr/>
        </p:nvSpPr>
        <p:spPr>
          <a:xfrm>
            <a:off x="467544" y="1228544"/>
            <a:ext cx="8134914" cy="615553"/>
          </a:xfrm>
          <a:prstGeom prst="rect">
            <a:avLst/>
          </a:prstGeom>
          <a:noFill/>
        </p:spPr>
        <p:txBody>
          <a:bodyPr wrap="square">
            <a:spAutoFit/>
          </a:bodyPr>
          <a:lstStyle/>
          <a:p>
            <a:r>
              <a:rPr lang="pt-BR" sz="1700" dirty="0">
                <a:latin typeface="Verdana" panose="020B0604030504040204" pitchFamily="34" charset="0"/>
                <a:ea typeface="Verdana" panose="020B0604030504040204" pitchFamily="34" charset="0"/>
              </a:rPr>
              <a:t>Funções de ativação são aplicadas em cada neurônio para introduzir não linearidade. </a:t>
            </a:r>
          </a:p>
        </p:txBody>
      </p:sp>
      <p:pic>
        <p:nvPicPr>
          <p:cNvPr id="1036" name="Picture 12" descr="Tanh Activation Function — The Science of Machine Learning &amp; AI">
            <a:extLst>
              <a:ext uri="{FF2B5EF4-FFF2-40B4-BE49-F238E27FC236}">
                <a16:creationId xmlns:a16="http://schemas.microsoft.com/office/drawing/2014/main" id="{6C87F96B-0912-2F70-A30D-6721B8C1505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291446" y="5233484"/>
            <a:ext cx="2356495" cy="15685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97260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FB59DF-42AD-6D27-844F-7DF46EE540F0}"/>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478C36AF-16AF-27FD-E1D4-A1DA955CFF24}"/>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Dados</a:t>
            </a:r>
          </a:p>
        </p:txBody>
      </p:sp>
      <p:sp>
        <p:nvSpPr>
          <p:cNvPr id="20" name="Retângulo 19">
            <a:extLst>
              <a:ext uri="{FF2B5EF4-FFF2-40B4-BE49-F238E27FC236}">
                <a16:creationId xmlns:a16="http://schemas.microsoft.com/office/drawing/2014/main" id="{FBC0B1B0-ED49-A003-A849-ECEF07D6E711}"/>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414B2A72-96B1-B519-B58F-79614D5BB2D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8EC59330-0102-A5D0-6502-C789868A7501}"/>
              </a:ext>
            </a:extLst>
          </p:cNvPr>
          <p:cNvSpPr>
            <a:spLocks noGrp="1"/>
          </p:cNvSpPr>
          <p:nvPr>
            <p:ph type="sldNum" sz="quarter" idx="12"/>
          </p:nvPr>
        </p:nvSpPr>
        <p:spPr/>
        <p:txBody>
          <a:bodyPr/>
          <a:lstStyle/>
          <a:p>
            <a:fld id="{53AA0E47-E0C0-45CC-B12C-3507664E132E}" type="slidenum">
              <a:rPr lang="pt-BR" smtClean="0"/>
              <a:t>32</a:t>
            </a:fld>
            <a:endParaRPr lang="pt-BR" dirty="0"/>
          </a:p>
        </p:txBody>
      </p:sp>
      <p:sp>
        <p:nvSpPr>
          <p:cNvPr id="6" name="CaixaDeTexto 5">
            <a:extLst>
              <a:ext uri="{FF2B5EF4-FFF2-40B4-BE49-F238E27FC236}">
                <a16:creationId xmlns:a16="http://schemas.microsoft.com/office/drawing/2014/main" id="{FD15BCB9-A786-86F2-DE9A-23901032B27C}"/>
              </a:ext>
            </a:extLst>
          </p:cNvPr>
          <p:cNvSpPr txBox="1"/>
          <p:nvPr/>
        </p:nvSpPr>
        <p:spPr>
          <a:xfrm>
            <a:off x="250016" y="2354397"/>
            <a:ext cx="5258088" cy="1400383"/>
          </a:xfrm>
          <a:prstGeom prst="rect">
            <a:avLst/>
          </a:prstGeom>
          <a:noFill/>
        </p:spPr>
        <p:txBody>
          <a:bodyPr wrap="square">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rPr>
              <a:t>Escala ( mínimos / máximos )</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rPr>
              <a:t>Tipo de variável ( Categórica / Numérica )</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rPr>
              <a:t>Distribuição</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rPr>
              <a:t>Correlação</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rPr>
              <a:t>Dados Faltantes</a:t>
            </a:r>
          </a:p>
        </p:txBody>
      </p:sp>
      <p:pic>
        <p:nvPicPr>
          <p:cNvPr id="1026" name="Picture 2" descr="Sigmoid function - Wikipedia">
            <a:extLst>
              <a:ext uri="{FF2B5EF4-FFF2-40B4-BE49-F238E27FC236}">
                <a16:creationId xmlns:a16="http://schemas.microsoft.com/office/drawing/2014/main" id="{E878C914-221D-DAB7-464C-AED1FBDBD1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39106" y="3169886"/>
            <a:ext cx="2761788" cy="1837844"/>
          </a:xfrm>
          <a:prstGeom prst="rect">
            <a:avLst/>
          </a:prstGeom>
          <a:noFill/>
          <a:extLst>
            <a:ext uri="{909E8E84-426E-40DD-AFC4-6F175D3DCCD1}">
              <a14:hiddenFill xmlns:a14="http://schemas.microsoft.com/office/drawing/2010/main">
                <a:solidFill>
                  <a:srgbClr val="FFFFFF"/>
                </a:solidFill>
              </a14:hiddenFill>
            </a:ext>
          </a:extLst>
        </p:spPr>
      </p:pic>
      <p:sp>
        <p:nvSpPr>
          <p:cNvPr id="9" name="CaixaDeTexto 8">
            <a:extLst>
              <a:ext uri="{FF2B5EF4-FFF2-40B4-BE49-F238E27FC236}">
                <a16:creationId xmlns:a16="http://schemas.microsoft.com/office/drawing/2014/main" id="{22EA884F-8708-4D9A-5E9B-D5CE1DBC3459}"/>
              </a:ext>
            </a:extLst>
          </p:cNvPr>
          <p:cNvSpPr txBox="1"/>
          <p:nvPr/>
        </p:nvSpPr>
        <p:spPr>
          <a:xfrm>
            <a:off x="467544" y="1228544"/>
            <a:ext cx="8134914" cy="877163"/>
          </a:xfrm>
          <a:prstGeom prst="rect">
            <a:avLst/>
          </a:prstGeom>
          <a:noFill/>
        </p:spPr>
        <p:txBody>
          <a:bodyPr wrap="square">
            <a:spAutoFit/>
          </a:bodyPr>
          <a:lstStyle/>
          <a:p>
            <a:r>
              <a:rPr lang="pt-BR" sz="1700" dirty="0">
                <a:latin typeface="Verdana" panose="020B0604030504040204" pitchFamily="34" charset="0"/>
                <a:ea typeface="Verdana" panose="020B0604030504040204" pitchFamily="34" charset="0"/>
              </a:rPr>
              <a:t>As funções de ativação e somas são aplicadas aos dados diretamente, portanto é importante entender a distribuição do tipo de dado sobre o problema. </a:t>
            </a:r>
          </a:p>
        </p:txBody>
      </p:sp>
    </p:spTree>
    <p:extLst>
      <p:ext uri="{BB962C8B-B14F-4D97-AF65-F5344CB8AC3E}">
        <p14:creationId xmlns:p14="http://schemas.microsoft.com/office/powerpoint/2010/main" val="23587040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BD4731F4-E0E1-6723-26F1-AC7C7581B601}"/>
              </a:ext>
            </a:extLst>
          </p:cNvPr>
          <p:cNvPicPr>
            <a:picLocks noChangeAspect="1"/>
          </p:cNvPicPr>
          <p:nvPr/>
        </p:nvPicPr>
        <p:blipFill>
          <a:blip r:embed="rId2"/>
          <a:stretch>
            <a:fillRect/>
          </a:stretch>
        </p:blipFill>
        <p:spPr>
          <a:xfrm>
            <a:off x="7015556" y="4751785"/>
            <a:ext cx="2133599" cy="2133599"/>
          </a:xfrm>
          <a:prstGeom prst="rect">
            <a:avLst/>
          </a:prstGeom>
        </p:spPr>
      </p:pic>
      <p:pic>
        <p:nvPicPr>
          <p:cNvPr id="8" name="Imagem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11" name="CaixaDeTexto 10"/>
          <p:cNvSpPr txBox="1"/>
          <p:nvPr/>
        </p:nvSpPr>
        <p:spPr>
          <a:xfrm>
            <a:off x="4052540" y="836712"/>
            <a:ext cx="6192688" cy="707886"/>
          </a:xfrm>
          <a:prstGeom prst="rect">
            <a:avLst/>
          </a:prstGeom>
          <a:noFill/>
        </p:spPr>
        <p:txBody>
          <a:bodyPr wrap="square" rtlCol="0">
            <a:spAutoFit/>
          </a:bodyPr>
          <a:lstStyle/>
          <a:p>
            <a:r>
              <a:rPr lang="pt-BR" sz="4000" b="1" dirty="0">
                <a:latin typeface="Verdana" panose="020B0604030504040204" pitchFamily="34" charset="0"/>
                <a:ea typeface="Verdana" panose="020B0604030504040204" pitchFamily="34" charset="0"/>
                <a:cs typeface="Verdana" panose="020B0604030504040204" pitchFamily="34" charset="0"/>
              </a:rPr>
              <a:t>Fim da aula #01</a:t>
            </a:r>
          </a:p>
        </p:txBody>
      </p:sp>
      <p:sp>
        <p:nvSpPr>
          <p:cNvPr id="12" name="Retângulo 11"/>
          <p:cNvSpPr/>
          <p:nvPr/>
        </p:nvSpPr>
        <p:spPr>
          <a:xfrm>
            <a:off x="4751513" y="1986453"/>
            <a:ext cx="3780927" cy="1384995"/>
          </a:xfrm>
          <a:prstGeom prst="rect">
            <a:avLst/>
          </a:prstGeom>
        </p:spPr>
        <p:txBody>
          <a:bodyPr wrap="square">
            <a:spAutoFit/>
          </a:bodyPr>
          <a:lstStyle/>
          <a:p>
            <a:r>
              <a:rPr lang="pt-BR" sz="1400" b="1" dirty="0">
                <a:latin typeface="Verdana" panose="020B0604030504040204" pitchFamily="34" charset="0"/>
                <a:ea typeface="Verdana" panose="020B0604030504040204" pitchFamily="34" charset="0"/>
                <a:cs typeface="Verdana" panose="020B0604030504040204" pitchFamily="34" charset="0"/>
              </a:rPr>
              <a:t>UDESC – Universidade do Estado de Santa Catarina</a:t>
            </a:r>
          </a:p>
          <a:p>
            <a:endParaRPr lang="pt-BR" sz="1400" b="1" dirty="0">
              <a:latin typeface="Verdana" panose="020B0604030504040204" pitchFamily="34" charset="0"/>
              <a:ea typeface="Verdana" panose="020B0604030504040204" pitchFamily="34" charset="0"/>
              <a:cs typeface="Verdana" panose="020B0604030504040204" pitchFamily="34" charset="0"/>
            </a:endParaRPr>
          </a:p>
          <a:p>
            <a:r>
              <a:rPr lang="pt-BR" sz="1400" dirty="0">
                <a:latin typeface="Verdana" panose="020B0604030504040204" pitchFamily="34" charset="0"/>
                <a:ea typeface="Verdana" panose="020B0604030504040204" pitchFamily="34" charset="0"/>
                <a:cs typeface="Verdana" panose="020B0604030504040204" pitchFamily="34" charset="0"/>
                <a:hlinkClick r:id="rId4"/>
              </a:rPr>
              <a:t>draylon.vl@edu.udesc.br</a:t>
            </a:r>
            <a:endParaRPr lang="pt-BR" sz="1400" dirty="0">
              <a:latin typeface="Verdana" panose="020B0604030504040204" pitchFamily="34" charset="0"/>
              <a:ea typeface="Verdana" panose="020B0604030504040204" pitchFamily="34" charset="0"/>
              <a:cs typeface="Verdana" panose="020B0604030504040204" pitchFamily="34" charset="0"/>
            </a:endParaRPr>
          </a:p>
          <a:p>
            <a:endParaRPr lang="pt-BR" sz="1400" dirty="0">
              <a:latin typeface="Verdana" panose="020B0604030504040204" pitchFamily="34" charset="0"/>
              <a:ea typeface="Verdana" panose="020B0604030504040204" pitchFamily="34" charset="0"/>
              <a:cs typeface="Verdana" panose="020B0604030504040204" pitchFamily="34" charset="0"/>
            </a:endParaRPr>
          </a:p>
          <a:p>
            <a:r>
              <a:rPr lang="pt-BR" sz="1400" dirty="0">
                <a:latin typeface="Verdana" panose="020B0604030504040204" pitchFamily="34" charset="0"/>
                <a:ea typeface="Verdana" panose="020B0604030504040204" pitchFamily="34" charset="0"/>
                <a:cs typeface="Verdana" panose="020B0604030504040204" pitchFamily="34" charset="0"/>
              </a:rPr>
              <a:t>(47) 98815-9853</a:t>
            </a:r>
          </a:p>
        </p:txBody>
      </p:sp>
      <p:pic>
        <p:nvPicPr>
          <p:cNvPr id="13" name="Imagem 12"/>
          <p:cNvPicPr>
            <a:picLocks noChangeAspect="1"/>
          </p:cNvPicPr>
          <p:nvPr/>
        </p:nvPicPr>
        <p:blipFill rotWithShape="1">
          <a:blip r:embed="rId5" cstate="print">
            <a:extLst>
              <a:ext uri="{28A0092B-C50C-407E-A947-70E740481C1C}">
                <a14:useLocalDpi xmlns:a14="http://schemas.microsoft.com/office/drawing/2010/main" val="0"/>
              </a:ext>
            </a:extLst>
          </a:blip>
          <a:srcRect t="23653"/>
          <a:stretch/>
        </p:blipFill>
        <p:spPr>
          <a:xfrm flipV="1">
            <a:off x="-396552" y="188640"/>
            <a:ext cx="4449092" cy="6696744"/>
          </a:xfrm>
          <a:prstGeom prst="rect">
            <a:avLst/>
          </a:prstGeom>
        </p:spPr>
      </p:pic>
      <p:pic>
        <p:nvPicPr>
          <p:cNvPr id="9" name="Imagem 8">
            <a:extLst>
              <a:ext uri="{FF2B5EF4-FFF2-40B4-BE49-F238E27FC236}">
                <a16:creationId xmlns:a16="http://schemas.microsoft.com/office/drawing/2014/main" id="{444C35E2-CD6B-C654-8A19-2F5B053284B9}"/>
              </a:ext>
            </a:extLst>
          </p:cNvPr>
          <p:cNvPicPr>
            <a:picLocks noChangeAspect="1"/>
          </p:cNvPicPr>
          <p:nvPr/>
        </p:nvPicPr>
        <p:blipFill>
          <a:blip r:embed="rId6"/>
          <a:stretch>
            <a:fillRect/>
          </a:stretch>
        </p:blipFill>
        <p:spPr>
          <a:xfrm>
            <a:off x="3852761" y="4766791"/>
            <a:ext cx="2133599" cy="2091209"/>
          </a:xfrm>
          <a:prstGeom prst="rect">
            <a:avLst/>
          </a:prstGeom>
        </p:spPr>
      </p:pic>
      <p:pic>
        <p:nvPicPr>
          <p:cNvPr id="2050" name="Picture 2">
            <a:extLst>
              <a:ext uri="{FF2B5EF4-FFF2-40B4-BE49-F238E27FC236}">
                <a16:creationId xmlns:a16="http://schemas.microsoft.com/office/drawing/2014/main" id="{D9EB43F3-97ED-3371-DAE2-25822EAB9500}"/>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59520" y="4051672"/>
            <a:ext cx="720080" cy="72008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OSPEDAGEM DE BOT | RedHosting">
            <a:extLst>
              <a:ext uri="{FF2B5EF4-FFF2-40B4-BE49-F238E27FC236}">
                <a16:creationId xmlns:a16="http://schemas.microsoft.com/office/drawing/2014/main" id="{25B1849D-ECC3-3694-5095-BCE52E44F3F3}"/>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t="19278" b="19278"/>
          <a:stretch/>
        </p:blipFill>
        <p:spPr bwMode="auto">
          <a:xfrm>
            <a:off x="7636330" y="4144279"/>
            <a:ext cx="892050" cy="548110"/>
          </a:xfrm>
          <a:prstGeom prst="rect">
            <a:avLst/>
          </a:prstGeom>
          <a:noFill/>
          <a:extLst>
            <a:ext uri="{909E8E84-426E-40DD-AFC4-6F175D3DCCD1}">
              <a14:hiddenFill xmlns:a14="http://schemas.microsoft.com/office/drawing/2010/main">
                <a:solidFill>
                  <a:srgbClr val="FFFFFF"/>
                </a:solidFill>
              </a14:hiddenFill>
            </a:ext>
          </a:extLst>
        </p:spPr>
      </p:pic>
      <p:sp>
        <p:nvSpPr>
          <p:cNvPr id="2" name="CaixaDeTexto 9">
            <a:extLst>
              <a:ext uri="{FF2B5EF4-FFF2-40B4-BE49-F238E27FC236}">
                <a16:creationId xmlns:a16="http://schemas.microsoft.com/office/drawing/2014/main" id="{8660FFED-65F4-38A3-01E8-A20A5EFC4DAD}"/>
              </a:ext>
            </a:extLst>
          </p:cNvPr>
          <p:cNvSpPr txBox="1"/>
          <p:nvPr/>
        </p:nvSpPr>
        <p:spPr>
          <a:xfrm>
            <a:off x="4392488" y="3345945"/>
            <a:ext cx="6033349" cy="646331"/>
          </a:xfrm>
          <a:prstGeom prst="rect">
            <a:avLst/>
          </a:prstGeom>
          <a:noFill/>
        </p:spPr>
        <p:txBody>
          <a:bodyPr wrap="square">
            <a:spAutoFit/>
          </a:bodyPr>
          <a:lstStyle/>
          <a:p>
            <a:r>
              <a:rPr lang="pt-BR" dirty="0"/>
              <a:t>Slides e código:</a:t>
            </a:r>
          </a:p>
          <a:p>
            <a:r>
              <a:rPr lang="pt-BR" dirty="0"/>
              <a:t>https://github.com/Draylon/ppgca_aula_repo</a:t>
            </a:r>
          </a:p>
        </p:txBody>
      </p:sp>
    </p:spTree>
    <p:extLst>
      <p:ext uri="{BB962C8B-B14F-4D97-AF65-F5344CB8AC3E}">
        <p14:creationId xmlns:p14="http://schemas.microsoft.com/office/powerpoint/2010/main" val="36632179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54273B-CB1A-221B-8035-3FED0D29ADF5}"/>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7CC23A87-0BA1-B5F2-3D31-53FCA96CFBE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64" t="38531" r="52361" b="10544"/>
          <a:stretch/>
        </p:blipFill>
        <p:spPr bwMode="auto">
          <a:xfrm>
            <a:off x="4572000" y="3717032"/>
            <a:ext cx="4176464" cy="2323422"/>
          </a:xfrm>
          <a:prstGeom prst="rect">
            <a:avLst/>
          </a:prstGeom>
          <a:noFill/>
          <a:extLst>
            <a:ext uri="{909E8E84-426E-40DD-AFC4-6F175D3DCCD1}">
              <a14:hiddenFill xmlns:a14="http://schemas.microsoft.com/office/drawing/2010/main">
                <a:solidFill>
                  <a:srgbClr val="FFFFFF"/>
                </a:solidFill>
              </a14:hiddenFill>
            </a:ext>
          </a:extLst>
        </p:spPr>
      </p:pic>
      <p:sp>
        <p:nvSpPr>
          <p:cNvPr id="17" name="CaixaDeTexto 16">
            <a:extLst>
              <a:ext uri="{FF2B5EF4-FFF2-40B4-BE49-F238E27FC236}">
                <a16:creationId xmlns:a16="http://schemas.microsoft.com/office/drawing/2014/main" id="{82C0EEA3-BCBF-B3B1-BF13-4AFB4EB24162}"/>
              </a:ext>
            </a:extLst>
          </p:cNvPr>
          <p:cNvSpPr txBox="1"/>
          <p:nvPr/>
        </p:nvSpPr>
        <p:spPr>
          <a:xfrm>
            <a:off x="393548" y="333523"/>
            <a:ext cx="8282907" cy="1200329"/>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Introdução ao Aprendizado Supervisionado</a:t>
            </a:r>
          </a:p>
        </p:txBody>
      </p:sp>
      <p:sp>
        <p:nvSpPr>
          <p:cNvPr id="19" name="CaixaDeTexto 18">
            <a:extLst>
              <a:ext uri="{FF2B5EF4-FFF2-40B4-BE49-F238E27FC236}">
                <a16:creationId xmlns:a16="http://schemas.microsoft.com/office/drawing/2014/main" id="{37952F7F-FC3F-24BB-81D8-C7FBE217C432}"/>
              </a:ext>
            </a:extLst>
          </p:cNvPr>
          <p:cNvSpPr txBox="1"/>
          <p:nvPr/>
        </p:nvSpPr>
        <p:spPr>
          <a:xfrm>
            <a:off x="269289" y="1821274"/>
            <a:ext cx="6894999" cy="2970044"/>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Fundamentação</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Fluxos de algoritmo para o quesito “aprendizado”</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Organização de dados conforme o aprendizado</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Tipos de tarefas do supervisionado</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Pipeline dos algoritmos</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Como avaliar? Métricas diversas</a:t>
            </a:r>
          </a:p>
        </p:txBody>
      </p:sp>
      <p:sp>
        <p:nvSpPr>
          <p:cNvPr id="20" name="Retângulo 19">
            <a:extLst>
              <a:ext uri="{FF2B5EF4-FFF2-40B4-BE49-F238E27FC236}">
                <a16:creationId xmlns:a16="http://schemas.microsoft.com/office/drawing/2014/main" id="{84D5540F-B93F-C3E7-D561-DB1505078DCF}"/>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8A069E25-5880-0BAE-B6C8-186F35503DE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030497F0-B8D3-E9DA-F593-8F3D6E63A5A7}"/>
              </a:ext>
            </a:extLst>
          </p:cNvPr>
          <p:cNvSpPr>
            <a:spLocks noGrp="1"/>
          </p:cNvSpPr>
          <p:nvPr>
            <p:ph type="sldNum" sz="quarter" idx="12"/>
          </p:nvPr>
        </p:nvSpPr>
        <p:spPr/>
        <p:txBody>
          <a:bodyPr/>
          <a:lstStyle/>
          <a:p>
            <a:fld id="{53AA0E47-E0C0-45CC-B12C-3507664E132E}" type="slidenum">
              <a:rPr lang="pt-BR" smtClean="0"/>
              <a:t>34</a:t>
            </a:fld>
            <a:endParaRPr lang="pt-BR" dirty="0"/>
          </a:p>
        </p:txBody>
      </p:sp>
    </p:spTree>
    <p:extLst>
      <p:ext uri="{BB962C8B-B14F-4D97-AF65-F5344CB8AC3E}">
        <p14:creationId xmlns:p14="http://schemas.microsoft.com/office/powerpoint/2010/main" val="40653792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7EB73-F4F2-EA9A-94E6-939707B52128}"/>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D0F6F59D-E5AE-698A-FC43-D083D7A34C23}"/>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Treinamento de uma rede</a:t>
            </a:r>
          </a:p>
        </p:txBody>
      </p:sp>
      <p:sp>
        <p:nvSpPr>
          <p:cNvPr id="19" name="CaixaDeTexto 18">
            <a:extLst>
              <a:ext uri="{FF2B5EF4-FFF2-40B4-BE49-F238E27FC236}">
                <a16:creationId xmlns:a16="http://schemas.microsoft.com/office/drawing/2014/main" id="{AE54F193-DD22-0288-C560-6C4119539091}"/>
              </a:ext>
            </a:extLst>
          </p:cNvPr>
          <p:cNvSpPr txBox="1"/>
          <p:nvPr/>
        </p:nvSpPr>
        <p:spPr>
          <a:xfrm>
            <a:off x="539552" y="1490101"/>
            <a:ext cx="7990898" cy="4356001"/>
          </a:xfrm>
          <a:prstGeom prst="rect">
            <a:avLst/>
          </a:prstGeom>
          <a:noFill/>
        </p:spPr>
        <p:txBody>
          <a:bodyPr wrap="square" rtlCol="0">
            <a:spAutoFit/>
          </a:bodyPr>
          <a:lstStyle/>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Os modelos de aprendizado de máquina realizam a divisão dos dados em </a:t>
            </a:r>
            <a:r>
              <a:rPr lang="pt-BR" sz="1700" b="1" dirty="0">
                <a:latin typeface="Verdana" panose="020B0604030504040204" pitchFamily="34" charset="0"/>
                <a:ea typeface="Verdana" panose="020B0604030504040204" pitchFamily="34" charset="0"/>
                <a:cs typeface="Verdana" panose="020B0604030504040204" pitchFamily="34" charset="0"/>
              </a:rPr>
              <a:t>treino, validação e teste</a:t>
            </a:r>
            <a:r>
              <a:rPr lang="pt-BR" sz="1700" dirty="0">
                <a:latin typeface="Verdana" panose="020B0604030504040204" pitchFamily="34" charset="0"/>
                <a:ea typeface="Verdana" panose="020B0604030504040204" pitchFamily="34" charset="0"/>
                <a:cs typeface="Verdana" panose="020B0604030504040204" pitchFamily="34" charset="0"/>
              </a:rPr>
              <a:t>. </a:t>
            </a:r>
          </a:p>
          <a:p>
            <a:pPr>
              <a:lnSpc>
                <a:spcPct val="150000"/>
              </a:lnSpc>
            </a:pPr>
            <a:endParaRPr lang="pt-BR"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O treino insere no modelo os padrões, relações entre as variáveis e as tendências.</a:t>
            </a:r>
          </a:p>
          <a:p>
            <a:pPr>
              <a:lnSpc>
                <a:spcPct val="150000"/>
              </a:lnSpc>
            </a:pPr>
            <a:endParaRPr lang="pt-BR"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A validação determina problemas na construção do modelo em si, como </a:t>
            </a:r>
            <a:r>
              <a:rPr lang="pt-BR" sz="1700" i="1" dirty="0" err="1">
                <a:latin typeface="Verdana" panose="020B0604030504040204" pitchFamily="34" charset="0"/>
                <a:ea typeface="Verdana" panose="020B0604030504040204" pitchFamily="34" charset="0"/>
                <a:cs typeface="Verdana" panose="020B0604030504040204" pitchFamily="34" charset="0"/>
              </a:rPr>
              <a:t>overfitting</a:t>
            </a:r>
            <a:r>
              <a:rPr lang="pt-BR" sz="1700" dirty="0">
                <a:latin typeface="Verdana" panose="020B0604030504040204" pitchFamily="34" charset="0"/>
                <a:ea typeface="Verdana" panose="020B0604030504040204" pitchFamily="34" charset="0"/>
                <a:cs typeface="Verdana" panose="020B0604030504040204" pitchFamily="34" charset="0"/>
              </a:rPr>
              <a:t>.</a:t>
            </a:r>
          </a:p>
          <a:p>
            <a:pPr>
              <a:lnSpc>
                <a:spcPct val="150000"/>
              </a:lnSpc>
            </a:pPr>
            <a:endParaRPr lang="pt-BR"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E o teste permite avaliar com </a:t>
            </a:r>
            <a:r>
              <a:rPr lang="pt-BR" sz="1700" b="1" dirty="0">
                <a:latin typeface="Verdana" panose="020B0604030504040204" pitchFamily="34" charset="0"/>
                <a:ea typeface="Verdana" panose="020B0604030504040204" pitchFamily="34" charset="0"/>
                <a:cs typeface="Verdana" panose="020B0604030504040204" pitchFamily="34" charset="0"/>
              </a:rPr>
              <a:t>dados ainda não vistos</a:t>
            </a:r>
            <a:r>
              <a:rPr lang="pt-BR" sz="1700" dirty="0">
                <a:latin typeface="Verdana" panose="020B0604030504040204" pitchFamily="34" charset="0"/>
                <a:ea typeface="Verdana" panose="020B0604030504040204" pitchFamily="34" charset="0"/>
                <a:cs typeface="Verdana" panose="020B0604030504040204" pitchFamily="34" charset="0"/>
              </a:rPr>
              <a:t>, o aprendizado do modelo.</a:t>
            </a:r>
          </a:p>
        </p:txBody>
      </p:sp>
      <p:sp>
        <p:nvSpPr>
          <p:cNvPr id="20" name="Retângulo 19">
            <a:extLst>
              <a:ext uri="{FF2B5EF4-FFF2-40B4-BE49-F238E27FC236}">
                <a16:creationId xmlns:a16="http://schemas.microsoft.com/office/drawing/2014/main" id="{D4BB90B3-0092-119F-4EF5-4BEE7E9BDF7B}"/>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5DD026A1-F34A-049B-6750-7524B5C4FC5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A017A664-FA90-B50E-0988-02E49B8B6BA6}"/>
              </a:ext>
            </a:extLst>
          </p:cNvPr>
          <p:cNvSpPr>
            <a:spLocks noGrp="1"/>
          </p:cNvSpPr>
          <p:nvPr>
            <p:ph type="sldNum" sz="quarter" idx="12"/>
          </p:nvPr>
        </p:nvSpPr>
        <p:spPr/>
        <p:txBody>
          <a:bodyPr/>
          <a:lstStyle/>
          <a:p>
            <a:fld id="{53AA0E47-E0C0-45CC-B12C-3507664E132E}" type="slidenum">
              <a:rPr lang="pt-BR" smtClean="0"/>
              <a:t>35</a:t>
            </a:fld>
            <a:endParaRPr lang="pt-BR" dirty="0"/>
          </a:p>
        </p:txBody>
      </p:sp>
    </p:spTree>
    <p:extLst>
      <p:ext uri="{BB962C8B-B14F-4D97-AF65-F5344CB8AC3E}">
        <p14:creationId xmlns:p14="http://schemas.microsoft.com/office/powerpoint/2010/main" val="32690910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841E21-78A8-38CB-73DC-2CFC4A66A8F1}"/>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7894D494-EF41-DE5B-C921-7E0ED2E00E42}"/>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Treinamento de uma rede</a:t>
            </a:r>
          </a:p>
        </p:txBody>
      </p:sp>
      <p:sp>
        <p:nvSpPr>
          <p:cNvPr id="19" name="CaixaDeTexto 18">
            <a:extLst>
              <a:ext uri="{FF2B5EF4-FFF2-40B4-BE49-F238E27FC236}">
                <a16:creationId xmlns:a16="http://schemas.microsoft.com/office/drawing/2014/main" id="{8CF1E673-1949-B75A-7451-79368CCF83A8}"/>
              </a:ext>
            </a:extLst>
          </p:cNvPr>
          <p:cNvSpPr txBox="1"/>
          <p:nvPr/>
        </p:nvSpPr>
        <p:spPr>
          <a:xfrm>
            <a:off x="466549" y="1293894"/>
            <a:ext cx="8136903" cy="4748416"/>
          </a:xfrm>
          <a:prstGeom prst="rect">
            <a:avLst/>
          </a:prstGeom>
          <a:noFill/>
        </p:spPr>
        <p:txBody>
          <a:bodyPr wrap="square" rtlCol="0">
            <a:spAutoFit/>
          </a:bodyPr>
          <a:lstStyle/>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Os dados são seccionados em remessas (batch), e inseridos no modelo. </a:t>
            </a:r>
          </a:p>
          <a:p>
            <a:pPr>
              <a:lnSpc>
                <a:spcPct val="150000"/>
              </a:lnSpc>
            </a:pPr>
            <a:endParaRPr lang="pt-BR"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Estas remessas são submetidas repetidamente ao modelo através de Épocas (</a:t>
            </a:r>
            <a:r>
              <a:rPr lang="pt-BR" sz="1700" i="1" dirty="0" err="1">
                <a:latin typeface="Verdana" panose="020B0604030504040204" pitchFamily="34" charset="0"/>
                <a:ea typeface="Verdana" panose="020B0604030504040204" pitchFamily="34" charset="0"/>
                <a:cs typeface="Verdana" panose="020B0604030504040204" pitchFamily="34" charset="0"/>
              </a:rPr>
              <a:t>epochs</a:t>
            </a:r>
            <a:r>
              <a:rPr lang="pt-BR" sz="1700" dirty="0">
                <a:latin typeface="Verdana" panose="020B0604030504040204" pitchFamily="34" charset="0"/>
                <a:ea typeface="Verdana" panose="020B0604030504040204" pitchFamily="34" charset="0"/>
                <a:cs typeface="Verdana" panose="020B0604030504040204" pitchFamily="34" charset="0"/>
              </a:rPr>
              <a:t>). O propósito é introduzir gradativamente características dos dados, e aprender por repetição.</a:t>
            </a:r>
          </a:p>
          <a:p>
            <a:pPr>
              <a:lnSpc>
                <a:spcPct val="150000"/>
              </a:lnSpc>
            </a:pPr>
            <a:endParaRPr lang="pt-BR"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O treinamento implementa um processo de otimização, responsável por </a:t>
            </a:r>
            <a:r>
              <a:rPr lang="pt-BR" sz="1700" b="1" dirty="0">
                <a:latin typeface="Verdana" panose="020B0604030504040204" pitchFamily="34" charset="0"/>
                <a:ea typeface="Verdana" panose="020B0604030504040204" pitchFamily="34" charset="0"/>
                <a:cs typeface="Verdana" panose="020B0604030504040204" pitchFamily="34" charset="0"/>
              </a:rPr>
              <a:t>ajustar a atualização </a:t>
            </a:r>
            <a:r>
              <a:rPr lang="pt-BR" sz="1700" dirty="0">
                <a:latin typeface="Verdana" panose="020B0604030504040204" pitchFamily="34" charset="0"/>
                <a:ea typeface="Verdana" panose="020B0604030504040204" pitchFamily="34" charset="0"/>
                <a:cs typeface="Verdana" panose="020B0604030504040204" pitchFamily="34" charset="0"/>
              </a:rPr>
              <a:t>dos pesos na rede, guiando qual o melhor resultado de </a:t>
            </a:r>
            <a:r>
              <a:rPr lang="pt-BR" sz="1700" dirty="0" err="1">
                <a:latin typeface="Verdana" panose="020B0604030504040204" pitchFamily="34" charset="0"/>
                <a:ea typeface="Verdana" panose="020B0604030504040204" pitchFamily="34" charset="0"/>
                <a:cs typeface="Verdana" panose="020B0604030504040204" pitchFamily="34" charset="0"/>
              </a:rPr>
              <a:t>Backpropagation</a:t>
            </a:r>
            <a:r>
              <a:rPr lang="pt-BR" sz="1700" dirty="0">
                <a:latin typeface="Verdana" panose="020B0604030504040204" pitchFamily="34" charset="0"/>
                <a:ea typeface="Verdana" panose="020B0604030504040204" pitchFamily="34" charset="0"/>
                <a:cs typeface="Verdana" panose="020B0604030504040204" pitchFamily="34" charset="0"/>
              </a:rPr>
              <a:t>, minimizando o </a:t>
            </a:r>
            <a:r>
              <a:rPr lang="pt-BR" sz="1700" i="1" dirty="0" err="1">
                <a:latin typeface="Verdana" panose="020B0604030504040204" pitchFamily="34" charset="0"/>
                <a:ea typeface="Verdana" panose="020B0604030504040204" pitchFamily="34" charset="0"/>
                <a:cs typeface="Verdana" panose="020B0604030504040204" pitchFamily="34" charset="0"/>
              </a:rPr>
              <a:t>loss</a:t>
            </a:r>
            <a:r>
              <a:rPr lang="pt-BR" sz="1700" dirty="0">
                <a:latin typeface="Verdana" panose="020B0604030504040204" pitchFamily="34" charset="0"/>
                <a:ea typeface="Verdana" panose="020B0604030504040204" pitchFamily="34" charset="0"/>
                <a:cs typeface="Verdana" panose="020B0604030504040204" pitchFamily="34" charset="0"/>
              </a:rPr>
              <a:t> da </a:t>
            </a:r>
            <a:r>
              <a:rPr lang="pt-BR" sz="1700" i="1" dirty="0" err="1">
                <a:latin typeface="Verdana" panose="020B0604030504040204" pitchFamily="34" charset="0"/>
                <a:ea typeface="Verdana" panose="020B0604030504040204" pitchFamily="34" charset="0"/>
                <a:cs typeface="Verdana" panose="020B0604030504040204" pitchFamily="34" charset="0"/>
              </a:rPr>
              <a:t>epoch</a:t>
            </a:r>
            <a:r>
              <a:rPr lang="pt-BR" sz="1700" dirty="0">
                <a:latin typeface="Verdana" panose="020B0604030504040204" pitchFamily="34" charset="0"/>
                <a:ea typeface="Verdana" panose="020B0604030504040204" pitchFamily="34" charset="0"/>
                <a:cs typeface="Verdana" panose="020B0604030504040204" pitchFamily="34" charset="0"/>
              </a:rPr>
              <a:t>.</a:t>
            </a:r>
          </a:p>
          <a:p>
            <a:pPr>
              <a:lnSpc>
                <a:spcPct val="150000"/>
              </a:lnSpc>
            </a:pPr>
            <a:endParaRPr lang="pt-BR"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Por fim, o modelo treinado produz predições sob o segmento de teste, e computa o erro total do modelo nas amostras.</a:t>
            </a:r>
          </a:p>
        </p:txBody>
      </p:sp>
      <p:sp>
        <p:nvSpPr>
          <p:cNvPr id="20" name="Retângulo 19">
            <a:extLst>
              <a:ext uri="{FF2B5EF4-FFF2-40B4-BE49-F238E27FC236}">
                <a16:creationId xmlns:a16="http://schemas.microsoft.com/office/drawing/2014/main" id="{7D7959DC-476E-DFBC-AAC7-9FCE9AADA211}"/>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07D10F9E-FFCC-2F6F-E38D-6A2BACC790E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D40C6277-3E3E-6B45-99BE-0A5EEB9147E5}"/>
              </a:ext>
            </a:extLst>
          </p:cNvPr>
          <p:cNvSpPr>
            <a:spLocks noGrp="1"/>
          </p:cNvSpPr>
          <p:nvPr>
            <p:ph type="sldNum" sz="quarter" idx="12"/>
          </p:nvPr>
        </p:nvSpPr>
        <p:spPr/>
        <p:txBody>
          <a:bodyPr/>
          <a:lstStyle/>
          <a:p>
            <a:fld id="{53AA0E47-E0C0-45CC-B12C-3507664E132E}" type="slidenum">
              <a:rPr lang="pt-BR" smtClean="0"/>
              <a:t>36</a:t>
            </a:fld>
            <a:endParaRPr lang="pt-BR" dirty="0"/>
          </a:p>
        </p:txBody>
      </p:sp>
    </p:spTree>
    <p:extLst>
      <p:ext uri="{BB962C8B-B14F-4D97-AF65-F5344CB8AC3E}">
        <p14:creationId xmlns:p14="http://schemas.microsoft.com/office/powerpoint/2010/main" val="38023800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B05141-CA32-1D61-22EE-FCB5F215497D}"/>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0DE1892C-5853-1B91-E05F-9F4A55416AF2}"/>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Tipo de Rede</a:t>
            </a:r>
          </a:p>
        </p:txBody>
      </p:sp>
      <p:sp>
        <p:nvSpPr>
          <p:cNvPr id="20" name="Retângulo 19">
            <a:extLst>
              <a:ext uri="{FF2B5EF4-FFF2-40B4-BE49-F238E27FC236}">
                <a16:creationId xmlns:a16="http://schemas.microsoft.com/office/drawing/2014/main" id="{D42E148C-101F-E4FE-24EE-7EBF5CF91A85}"/>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CED6DA37-6EC2-21A2-00C2-51FF33B1AEE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D5DE8B24-A2C3-94A4-6EBF-B9A61B42B29C}"/>
              </a:ext>
            </a:extLst>
          </p:cNvPr>
          <p:cNvSpPr>
            <a:spLocks noGrp="1"/>
          </p:cNvSpPr>
          <p:nvPr>
            <p:ph type="sldNum" sz="quarter" idx="12"/>
          </p:nvPr>
        </p:nvSpPr>
        <p:spPr/>
        <p:txBody>
          <a:bodyPr/>
          <a:lstStyle/>
          <a:p>
            <a:fld id="{53AA0E47-E0C0-45CC-B12C-3507664E132E}" type="slidenum">
              <a:rPr lang="pt-BR" smtClean="0"/>
              <a:t>37</a:t>
            </a:fld>
            <a:endParaRPr lang="pt-BR" dirty="0"/>
          </a:p>
        </p:txBody>
      </p:sp>
      <p:sp>
        <p:nvSpPr>
          <p:cNvPr id="6" name="CaixaDeTexto 5">
            <a:extLst>
              <a:ext uri="{FF2B5EF4-FFF2-40B4-BE49-F238E27FC236}">
                <a16:creationId xmlns:a16="http://schemas.microsoft.com/office/drawing/2014/main" id="{E8D36AFF-27B5-E2AB-CF02-2E412D438DF9}"/>
              </a:ext>
            </a:extLst>
          </p:cNvPr>
          <p:cNvSpPr txBox="1"/>
          <p:nvPr/>
        </p:nvSpPr>
        <p:spPr>
          <a:xfrm>
            <a:off x="503548" y="2492896"/>
            <a:ext cx="8136903" cy="3493264"/>
          </a:xfrm>
          <a:prstGeom prst="rect">
            <a:avLst/>
          </a:prstGeom>
          <a:noFill/>
        </p:spPr>
        <p:txBody>
          <a:bodyPr wrap="square">
            <a:spAutoFit/>
          </a:bodyPr>
          <a:lstStyle/>
          <a:p>
            <a:pPr marL="285750" indent="-285750">
              <a:buFont typeface="Arial" panose="020B0604020202020204" pitchFamily="34" charset="0"/>
              <a:buChar char="•"/>
            </a:pPr>
            <a:r>
              <a:rPr lang="pt-BR" sz="1700" dirty="0" err="1">
                <a:latin typeface="Verdana" panose="020B0604030504040204" pitchFamily="34" charset="0"/>
                <a:ea typeface="Verdana" panose="020B0604030504040204" pitchFamily="34" charset="0"/>
              </a:rPr>
              <a:t>Multilayer</a:t>
            </a:r>
            <a:r>
              <a:rPr lang="pt-BR" sz="1700" dirty="0">
                <a:latin typeface="Verdana" panose="020B0604030504040204" pitchFamily="34" charset="0"/>
                <a:ea typeface="Verdana" panose="020B0604030504040204" pitchFamily="34" charset="0"/>
              </a:rPr>
              <a:t> </a:t>
            </a:r>
            <a:r>
              <a:rPr lang="pt-BR" sz="1700" dirty="0" err="1">
                <a:latin typeface="Verdana" panose="020B0604030504040204" pitchFamily="34" charset="0"/>
                <a:ea typeface="Verdana" panose="020B0604030504040204" pitchFamily="34" charset="0"/>
              </a:rPr>
              <a:t>Perceptron</a:t>
            </a:r>
            <a:r>
              <a:rPr lang="pt-BR" sz="1700" dirty="0">
                <a:latin typeface="Verdana" panose="020B0604030504040204" pitchFamily="34" charset="0"/>
                <a:ea typeface="Verdana" panose="020B0604030504040204" pitchFamily="34" charset="0"/>
              </a:rPr>
              <a:t> (MLP)</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rPr>
              <a:t>Camada de entrada, várias (&gt;1) camadas Hidden, e camada de saída, todas densas.</a:t>
            </a:r>
          </a:p>
          <a:p>
            <a:pPr marL="742950" lvl="1"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pt-BR" sz="1700" dirty="0" err="1">
                <a:latin typeface="Verdana" panose="020B0604030504040204" pitchFamily="34" charset="0"/>
                <a:ea typeface="Verdana" panose="020B0604030504040204" pitchFamily="34" charset="0"/>
              </a:rPr>
              <a:t>Convolutional</a:t>
            </a:r>
            <a:r>
              <a:rPr lang="pt-BR" sz="1700" dirty="0">
                <a:latin typeface="Verdana" panose="020B0604030504040204" pitchFamily="34" charset="0"/>
                <a:ea typeface="Verdana" panose="020B0604030504040204" pitchFamily="34" charset="0"/>
              </a:rPr>
              <a:t> Neural Network (CNN)</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rPr>
              <a:t>Modelo de camada em matriz, excelente em processamento de imagem.</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pt-BR" sz="1700" dirty="0" err="1">
                <a:latin typeface="Verdana" panose="020B0604030504040204" pitchFamily="34" charset="0"/>
                <a:ea typeface="Verdana" panose="020B0604030504040204" pitchFamily="34" charset="0"/>
              </a:rPr>
              <a:t>Recurrent</a:t>
            </a:r>
            <a:r>
              <a:rPr lang="pt-BR" sz="1700" dirty="0">
                <a:latin typeface="Verdana" panose="020B0604030504040204" pitchFamily="34" charset="0"/>
                <a:ea typeface="Verdana" panose="020B0604030504040204" pitchFamily="34" charset="0"/>
              </a:rPr>
              <a:t> Neural Network (RNN)</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rPr>
              <a:t>Insere memória do input anterior no input atual.</a:t>
            </a:r>
          </a:p>
          <a:p>
            <a:pPr marL="742950" lvl="1"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pt-BR" sz="1700" dirty="0" err="1">
                <a:latin typeface="Verdana" panose="020B0604030504040204" pitchFamily="34" charset="0"/>
                <a:ea typeface="Verdana" panose="020B0604030504040204" pitchFamily="34" charset="0"/>
              </a:rPr>
              <a:t>Long</a:t>
            </a:r>
            <a:r>
              <a:rPr lang="pt-BR" sz="1700" dirty="0">
                <a:latin typeface="Verdana" panose="020B0604030504040204" pitchFamily="34" charset="0"/>
                <a:ea typeface="Verdana" panose="020B0604030504040204" pitchFamily="34" charset="0"/>
              </a:rPr>
              <a:t> Short-</a:t>
            </a:r>
            <a:r>
              <a:rPr lang="pt-BR" sz="1700" dirty="0" err="1">
                <a:latin typeface="Verdana" panose="020B0604030504040204" pitchFamily="34" charset="0"/>
                <a:ea typeface="Verdana" panose="020B0604030504040204" pitchFamily="34" charset="0"/>
              </a:rPr>
              <a:t>Term</a:t>
            </a:r>
            <a:r>
              <a:rPr lang="pt-BR" sz="1700" dirty="0">
                <a:latin typeface="Verdana" panose="020B0604030504040204" pitchFamily="34" charset="0"/>
                <a:ea typeface="Verdana" panose="020B0604030504040204" pitchFamily="34" charset="0"/>
              </a:rPr>
              <a:t> </a:t>
            </a:r>
            <a:r>
              <a:rPr lang="pt-BR" sz="1700" dirty="0" err="1">
                <a:latin typeface="Verdana" panose="020B0604030504040204" pitchFamily="34" charset="0"/>
                <a:ea typeface="Verdana" panose="020B0604030504040204" pitchFamily="34" charset="0"/>
              </a:rPr>
              <a:t>Memory</a:t>
            </a:r>
            <a:r>
              <a:rPr lang="pt-BR" sz="1700" dirty="0">
                <a:latin typeface="Verdana" panose="020B0604030504040204" pitchFamily="34" charset="0"/>
                <a:ea typeface="Verdana" panose="020B0604030504040204" pitchFamily="34" charset="0"/>
              </a:rPr>
              <a:t> (LSTM)</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rPr>
              <a:t>RNN para contexto longo.</a:t>
            </a:r>
          </a:p>
        </p:txBody>
      </p:sp>
      <p:sp>
        <p:nvSpPr>
          <p:cNvPr id="8" name="CaixaDeTexto 7">
            <a:extLst>
              <a:ext uri="{FF2B5EF4-FFF2-40B4-BE49-F238E27FC236}">
                <a16:creationId xmlns:a16="http://schemas.microsoft.com/office/drawing/2014/main" id="{BE0C828A-270A-0AEA-F6BB-61AF6A6C38D8}"/>
              </a:ext>
            </a:extLst>
          </p:cNvPr>
          <p:cNvSpPr txBox="1"/>
          <p:nvPr/>
        </p:nvSpPr>
        <p:spPr>
          <a:xfrm>
            <a:off x="430545" y="1288488"/>
            <a:ext cx="8282907" cy="615553"/>
          </a:xfrm>
          <a:prstGeom prst="rect">
            <a:avLst/>
          </a:prstGeom>
          <a:noFill/>
        </p:spPr>
        <p:txBody>
          <a:bodyPr wrap="square" rtlCol="0">
            <a:spAutoFit/>
          </a:bodyPr>
          <a:lstStyle/>
          <a:p>
            <a:r>
              <a:rPr lang="pt-BR" sz="1700" dirty="0">
                <a:latin typeface="Verdana" panose="020B0604030504040204" pitchFamily="34" charset="0"/>
                <a:ea typeface="Verdana" panose="020B0604030504040204" pitchFamily="34" charset="0"/>
              </a:rPr>
              <a:t>Redes são comumente estruturadas de forma </a:t>
            </a:r>
            <a:r>
              <a:rPr lang="pt-BR" sz="1700" b="1" dirty="0">
                <a:latin typeface="Verdana" panose="020B0604030504040204" pitchFamily="34" charset="0"/>
                <a:ea typeface="Verdana" panose="020B0604030504040204" pitchFamily="34" charset="0"/>
              </a:rPr>
              <a:t>sequencial</a:t>
            </a:r>
            <a:r>
              <a:rPr lang="pt-BR" sz="1700" dirty="0">
                <a:latin typeface="Verdana" panose="020B0604030504040204" pitchFamily="34" charset="0"/>
                <a:ea typeface="Verdana" panose="020B0604030504040204" pitchFamily="34" charset="0"/>
              </a:rPr>
              <a:t>, ou seja, as camadas são organizadas por precedência.</a:t>
            </a:r>
          </a:p>
        </p:txBody>
      </p:sp>
    </p:spTree>
    <p:extLst>
      <p:ext uri="{BB962C8B-B14F-4D97-AF65-F5344CB8AC3E}">
        <p14:creationId xmlns:p14="http://schemas.microsoft.com/office/powerpoint/2010/main" val="18738882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CC30EB-AEC5-E6B0-C51C-1BD3E7156E42}"/>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94DC17E6-4C4E-DC3B-F301-1351721E5370}"/>
              </a:ext>
            </a:extLst>
          </p:cNvPr>
          <p:cNvSpPr txBox="1"/>
          <p:nvPr/>
        </p:nvSpPr>
        <p:spPr>
          <a:xfrm>
            <a:off x="393548" y="333523"/>
            <a:ext cx="8282907" cy="1200329"/>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Tipo de Rede – Técnicas de Regularização</a:t>
            </a:r>
          </a:p>
        </p:txBody>
      </p:sp>
      <p:sp>
        <p:nvSpPr>
          <p:cNvPr id="20" name="Retângulo 19">
            <a:extLst>
              <a:ext uri="{FF2B5EF4-FFF2-40B4-BE49-F238E27FC236}">
                <a16:creationId xmlns:a16="http://schemas.microsoft.com/office/drawing/2014/main" id="{5785E04C-764C-DBBE-5280-BB9E5EC402FE}"/>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ED7F10AB-F002-979B-42FD-6412D6D92BF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CF185BEC-F383-BC5A-0AC3-E3B87A9EE0F7}"/>
              </a:ext>
            </a:extLst>
          </p:cNvPr>
          <p:cNvSpPr>
            <a:spLocks noGrp="1"/>
          </p:cNvSpPr>
          <p:nvPr>
            <p:ph type="sldNum" sz="quarter" idx="12"/>
          </p:nvPr>
        </p:nvSpPr>
        <p:spPr/>
        <p:txBody>
          <a:bodyPr/>
          <a:lstStyle/>
          <a:p>
            <a:fld id="{53AA0E47-E0C0-45CC-B12C-3507664E132E}" type="slidenum">
              <a:rPr lang="pt-BR" smtClean="0"/>
              <a:t>38</a:t>
            </a:fld>
            <a:endParaRPr lang="pt-BR" dirty="0"/>
          </a:p>
        </p:txBody>
      </p:sp>
      <p:sp>
        <p:nvSpPr>
          <p:cNvPr id="19" name="CaixaDeTexto 18">
            <a:extLst>
              <a:ext uri="{FF2B5EF4-FFF2-40B4-BE49-F238E27FC236}">
                <a16:creationId xmlns:a16="http://schemas.microsoft.com/office/drawing/2014/main" id="{FDF7D278-3A0D-58F6-D480-F001C2F1D027}"/>
              </a:ext>
            </a:extLst>
          </p:cNvPr>
          <p:cNvSpPr txBox="1"/>
          <p:nvPr/>
        </p:nvSpPr>
        <p:spPr>
          <a:xfrm>
            <a:off x="322534" y="2132856"/>
            <a:ext cx="8498932" cy="2446824"/>
          </a:xfrm>
          <a:prstGeom prst="rect">
            <a:avLst/>
          </a:prstGeom>
          <a:noFill/>
        </p:spPr>
        <p:txBody>
          <a:bodyPr wrap="square" rtlCol="0">
            <a:spAutoFit/>
          </a:bodyPr>
          <a:lstStyle/>
          <a:p>
            <a:r>
              <a:rPr lang="pt-BR" sz="1700" dirty="0">
                <a:latin typeface="Verdana" panose="020B0604030504040204" pitchFamily="34" charset="0"/>
                <a:ea typeface="Verdana" panose="020B0604030504040204" pitchFamily="34" charset="0"/>
                <a:cs typeface="Verdana" panose="020B0604030504040204" pitchFamily="34" charset="0"/>
              </a:rPr>
              <a:t>Funcionalidades / estratégias importantes para eventuais melhorias:</a:t>
            </a:r>
          </a:p>
          <a:p>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err="1">
                <a:latin typeface="Verdana" panose="020B0604030504040204" pitchFamily="34" charset="0"/>
                <a:ea typeface="Verdana" panose="020B0604030504040204" pitchFamily="34" charset="0"/>
                <a:cs typeface="Verdana" panose="020B0604030504040204" pitchFamily="34" charset="0"/>
              </a:rPr>
              <a:t>Dropout</a:t>
            </a:r>
            <a:r>
              <a:rPr lang="pt-BR" sz="1700" dirty="0">
                <a:latin typeface="Verdana" panose="020B0604030504040204" pitchFamily="34" charset="0"/>
                <a:ea typeface="Verdana" panose="020B0604030504040204" pitchFamily="34" charset="0"/>
                <a:cs typeface="Verdana" panose="020B0604030504040204" pitchFamily="34" charset="0"/>
              </a:rPr>
              <a:t> – Desliga neurônios na rede, introduz variação e generalização.</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Batch </a:t>
            </a:r>
            <a:r>
              <a:rPr lang="pt-BR" sz="1700" dirty="0" err="1">
                <a:latin typeface="Verdana" panose="020B0604030504040204" pitchFamily="34" charset="0"/>
                <a:ea typeface="Verdana" panose="020B0604030504040204" pitchFamily="34" charset="0"/>
                <a:cs typeface="Verdana" panose="020B0604030504040204" pitchFamily="34" charset="0"/>
              </a:rPr>
              <a:t>Normalization</a:t>
            </a:r>
            <a:r>
              <a:rPr lang="pt-BR" sz="1700" dirty="0">
                <a:latin typeface="Verdana" panose="020B0604030504040204" pitchFamily="34" charset="0"/>
                <a:ea typeface="Verdana" panose="020B0604030504040204" pitchFamily="34" charset="0"/>
                <a:cs typeface="Verdana" panose="020B0604030504040204" pitchFamily="34" charset="0"/>
              </a:rPr>
              <a:t> – normalização p/ batch, introduz menos variabilidade nos dados.</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L2 </a:t>
            </a:r>
            <a:r>
              <a:rPr lang="pt-BR" sz="1700" dirty="0" err="1">
                <a:latin typeface="Verdana" panose="020B0604030504040204" pitchFamily="34" charset="0"/>
                <a:ea typeface="Verdana" panose="020B0604030504040204" pitchFamily="34" charset="0"/>
                <a:cs typeface="Verdana" panose="020B0604030504040204" pitchFamily="34" charset="0"/>
              </a:rPr>
              <a:t>Regularization</a:t>
            </a:r>
            <a:r>
              <a:rPr lang="pt-BR" sz="1700" dirty="0">
                <a:latin typeface="Verdana" panose="020B0604030504040204" pitchFamily="34" charset="0"/>
                <a:ea typeface="Verdana" panose="020B0604030504040204" pitchFamily="34" charset="0"/>
                <a:cs typeface="Verdana" panose="020B0604030504040204" pitchFamily="34" charset="0"/>
              </a:rPr>
              <a:t> – Penalidade na função de perda, para pesos grandes. Garante menores pesos possíveis na rede.</a:t>
            </a:r>
          </a:p>
        </p:txBody>
      </p:sp>
    </p:spTree>
    <p:extLst>
      <p:ext uri="{BB962C8B-B14F-4D97-AF65-F5344CB8AC3E}">
        <p14:creationId xmlns:p14="http://schemas.microsoft.com/office/powerpoint/2010/main" val="22366707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A06A4E-CE81-351C-3835-78426457DED9}"/>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BCEAB54A-4B91-3797-AD96-4A5B464066E9}"/>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Tipo de Rede</a:t>
            </a:r>
          </a:p>
        </p:txBody>
      </p:sp>
      <p:sp>
        <p:nvSpPr>
          <p:cNvPr id="20" name="Retângulo 19">
            <a:extLst>
              <a:ext uri="{FF2B5EF4-FFF2-40B4-BE49-F238E27FC236}">
                <a16:creationId xmlns:a16="http://schemas.microsoft.com/office/drawing/2014/main" id="{96FED5B8-EF55-AF63-E557-C2E916179FE8}"/>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1F7E04B4-631B-3698-4504-55B358D0F10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7F1F5A5B-CA96-9180-5955-6B9F7C3A53A3}"/>
              </a:ext>
            </a:extLst>
          </p:cNvPr>
          <p:cNvSpPr>
            <a:spLocks noGrp="1"/>
          </p:cNvSpPr>
          <p:nvPr>
            <p:ph type="sldNum" sz="quarter" idx="12"/>
          </p:nvPr>
        </p:nvSpPr>
        <p:spPr/>
        <p:txBody>
          <a:bodyPr/>
          <a:lstStyle/>
          <a:p>
            <a:fld id="{53AA0E47-E0C0-45CC-B12C-3507664E132E}" type="slidenum">
              <a:rPr lang="pt-BR" smtClean="0"/>
              <a:t>39</a:t>
            </a:fld>
            <a:endParaRPr lang="pt-BR" dirty="0"/>
          </a:p>
        </p:txBody>
      </p:sp>
      <p:pic>
        <p:nvPicPr>
          <p:cNvPr id="4" name="Imagem 3">
            <a:extLst>
              <a:ext uri="{FF2B5EF4-FFF2-40B4-BE49-F238E27FC236}">
                <a16:creationId xmlns:a16="http://schemas.microsoft.com/office/drawing/2014/main" id="{C70E259B-A9C9-684A-2CDC-1301E926EF42}"/>
              </a:ext>
            </a:extLst>
          </p:cNvPr>
          <p:cNvPicPr>
            <a:picLocks noChangeAspect="1"/>
          </p:cNvPicPr>
          <p:nvPr/>
        </p:nvPicPr>
        <p:blipFill>
          <a:blip r:embed="rId3"/>
          <a:srcRect b="43480"/>
          <a:stretch/>
        </p:blipFill>
        <p:spPr>
          <a:xfrm>
            <a:off x="0" y="1594801"/>
            <a:ext cx="9144000" cy="3668398"/>
          </a:xfrm>
          <a:prstGeom prst="rect">
            <a:avLst/>
          </a:prstGeom>
        </p:spPr>
      </p:pic>
    </p:spTree>
    <p:extLst>
      <p:ext uri="{BB962C8B-B14F-4D97-AF65-F5344CB8AC3E}">
        <p14:creationId xmlns:p14="http://schemas.microsoft.com/office/powerpoint/2010/main" val="338327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D8379A-AEFC-87DD-1AF0-44B909ACB64A}"/>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12B8A30A-DC30-E41C-42D6-6159DF9A40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9831" y="2411783"/>
            <a:ext cx="6073599" cy="4112694"/>
          </a:xfrm>
          <a:prstGeom prst="rect">
            <a:avLst/>
          </a:prstGeom>
          <a:noFill/>
          <a:extLst>
            <a:ext uri="{909E8E84-426E-40DD-AFC4-6F175D3DCCD1}">
              <a14:hiddenFill xmlns:a14="http://schemas.microsoft.com/office/drawing/2010/main">
                <a:solidFill>
                  <a:srgbClr val="FFFFFF"/>
                </a:solidFill>
              </a14:hiddenFill>
            </a:ext>
          </a:extLst>
        </p:spPr>
      </p:pic>
      <p:sp>
        <p:nvSpPr>
          <p:cNvPr id="17" name="CaixaDeTexto 16">
            <a:extLst>
              <a:ext uri="{FF2B5EF4-FFF2-40B4-BE49-F238E27FC236}">
                <a16:creationId xmlns:a16="http://schemas.microsoft.com/office/drawing/2014/main" id="{81C33D4B-75F2-510D-F88D-520BA36E950E}"/>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Introdução ao Machine Learning</a:t>
            </a:r>
          </a:p>
        </p:txBody>
      </p:sp>
      <p:sp>
        <p:nvSpPr>
          <p:cNvPr id="20" name="Retângulo 19">
            <a:extLst>
              <a:ext uri="{FF2B5EF4-FFF2-40B4-BE49-F238E27FC236}">
                <a16:creationId xmlns:a16="http://schemas.microsoft.com/office/drawing/2014/main" id="{1AE1964B-6E7E-C06B-7CD3-E45FDBD9708B}"/>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D2582801-4FAB-21A4-509D-020CB171A5A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3F2CD943-8058-BCB7-39A1-F44617386133}"/>
              </a:ext>
            </a:extLst>
          </p:cNvPr>
          <p:cNvSpPr>
            <a:spLocks noGrp="1"/>
          </p:cNvSpPr>
          <p:nvPr>
            <p:ph type="sldNum" sz="quarter" idx="12"/>
          </p:nvPr>
        </p:nvSpPr>
        <p:spPr/>
        <p:txBody>
          <a:bodyPr/>
          <a:lstStyle/>
          <a:p>
            <a:fld id="{53AA0E47-E0C0-45CC-B12C-3507664E132E}" type="slidenum">
              <a:rPr lang="pt-BR" smtClean="0"/>
              <a:t>4</a:t>
            </a:fld>
            <a:endParaRPr lang="pt-BR" dirty="0"/>
          </a:p>
        </p:txBody>
      </p:sp>
      <p:sp>
        <p:nvSpPr>
          <p:cNvPr id="4" name="CaixaDeTexto 3">
            <a:extLst>
              <a:ext uri="{FF2B5EF4-FFF2-40B4-BE49-F238E27FC236}">
                <a16:creationId xmlns:a16="http://schemas.microsoft.com/office/drawing/2014/main" id="{42BF43BD-2646-115C-B3E6-DEB08DB458FF}"/>
              </a:ext>
            </a:extLst>
          </p:cNvPr>
          <p:cNvSpPr txBox="1"/>
          <p:nvPr/>
        </p:nvSpPr>
        <p:spPr>
          <a:xfrm>
            <a:off x="287015" y="1226967"/>
            <a:ext cx="8495972" cy="4016484"/>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ML é desenvolvido de forma que sistemas não apenas </a:t>
            </a:r>
            <a:r>
              <a:rPr lang="pt-BR" sz="1700" b="1" dirty="0">
                <a:latin typeface="Verdana" panose="020B0604030504040204" pitchFamily="34" charset="0"/>
                <a:ea typeface="Verdana" panose="020B0604030504040204" pitchFamily="34" charset="0"/>
                <a:cs typeface="Verdana" panose="020B0604030504040204" pitchFamily="34" charset="0"/>
              </a:rPr>
              <a:t>aprendam</a:t>
            </a:r>
            <a:r>
              <a:rPr lang="pt-BR" sz="1700" dirty="0">
                <a:latin typeface="Verdana" panose="020B0604030504040204" pitchFamily="34" charset="0"/>
                <a:ea typeface="Verdana" panose="020B0604030504040204" pitchFamily="34" charset="0"/>
                <a:cs typeface="Verdana" panose="020B0604030504040204" pitchFamily="34" charset="0"/>
              </a:rPr>
              <a:t> com os dados, mas também </a:t>
            </a:r>
            <a:r>
              <a:rPr lang="pt-BR" sz="1700" b="1" dirty="0">
                <a:latin typeface="Verdana" panose="020B0604030504040204" pitchFamily="34" charset="0"/>
                <a:ea typeface="Verdana" panose="020B0604030504040204" pitchFamily="34" charset="0"/>
                <a:cs typeface="Verdana" panose="020B0604030504040204" pitchFamily="34" charset="0"/>
              </a:rPr>
              <a:t>generalizem</a:t>
            </a:r>
            <a:r>
              <a:rPr lang="pt-BR" sz="1700" dirty="0">
                <a:latin typeface="Verdana" panose="020B0604030504040204" pitchFamily="34" charset="0"/>
                <a:ea typeface="Verdana" panose="020B0604030504040204" pitchFamily="34" charset="0"/>
                <a:cs typeface="Verdana" panose="020B0604030504040204" pitchFamily="34" charset="0"/>
              </a:rPr>
              <a:t> para novas situações.</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Aprendizado pode se dividir em três principais:</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ML </a:t>
            </a:r>
            <a:r>
              <a:rPr lang="pt-BR" sz="1700" b="1" dirty="0">
                <a:latin typeface="Verdana" panose="020B0604030504040204" pitchFamily="34" charset="0"/>
                <a:ea typeface="Verdana" panose="020B0604030504040204" pitchFamily="34" charset="0"/>
                <a:cs typeface="Verdana" panose="020B0604030504040204" pitchFamily="34" charset="0"/>
              </a:rPr>
              <a:t>depende</a:t>
            </a:r>
            <a:r>
              <a:rPr lang="pt-BR" sz="1700" dirty="0">
                <a:latin typeface="Verdana" panose="020B0604030504040204" pitchFamily="34" charset="0"/>
                <a:ea typeface="Verdana" panose="020B0604030504040204" pitchFamily="34" charset="0"/>
                <a:cs typeface="Verdana" panose="020B0604030504040204" pitchFamily="34" charset="0"/>
              </a:rPr>
              <a:t> de dados.</a:t>
            </a:r>
            <a:br>
              <a:rPr lang="pt-BR" sz="1700" dirty="0">
                <a:latin typeface="Verdana" panose="020B0604030504040204" pitchFamily="34" charset="0"/>
                <a:ea typeface="Verdana" panose="020B0604030504040204" pitchFamily="34" charset="0"/>
                <a:cs typeface="Verdana" panose="020B0604030504040204" pitchFamily="34" charset="0"/>
              </a:rPr>
            </a:br>
            <a:r>
              <a:rPr lang="pt-BR" sz="1700" dirty="0">
                <a:latin typeface="Verdana" panose="020B0604030504040204" pitchFamily="34" charset="0"/>
                <a:ea typeface="Verdana" panose="020B0604030504040204" pitchFamily="34" charset="0"/>
                <a:cs typeface="Verdana" panose="020B0604030504040204" pitchFamily="34" charset="0"/>
              </a:rPr>
              <a:t>Tudo o que se sabe sobre</a:t>
            </a:r>
            <a:br>
              <a:rPr lang="pt-BR" sz="1700" dirty="0">
                <a:latin typeface="Verdana" panose="020B0604030504040204" pitchFamily="34" charset="0"/>
                <a:ea typeface="Verdana" panose="020B0604030504040204" pitchFamily="34" charset="0"/>
                <a:cs typeface="Verdana" panose="020B0604030504040204" pitchFamily="34" charset="0"/>
              </a:rPr>
            </a:br>
            <a:r>
              <a:rPr lang="pt-BR" sz="1700" dirty="0">
                <a:latin typeface="Verdana" panose="020B0604030504040204" pitchFamily="34" charset="0"/>
                <a:ea typeface="Verdana" panose="020B0604030504040204" pitchFamily="34" charset="0"/>
                <a:cs typeface="Verdana" panose="020B0604030504040204" pitchFamily="34" charset="0"/>
              </a:rPr>
              <a:t>o problema que é útil e</a:t>
            </a:r>
            <a:br>
              <a:rPr lang="pt-BR" sz="1700" dirty="0">
                <a:latin typeface="Verdana" panose="020B0604030504040204" pitchFamily="34" charset="0"/>
                <a:ea typeface="Verdana" panose="020B0604030504040204" pitchFamily="34" charset="0"/>
                <a:cs typeface="Verdana" panose="020B0604030504040204" pitchFamily="34" charset="0"/>
              </a:rPr>
            </a:br>
            <a:r>
              <a:rPr lang="pt-BR" sz="1700" dirty="0">
                <a:latin typeface="Verdana" panose="020B0604030504040204" pitchFamily="34" charset="0"/>
                <a:ea typeface="Verdana" panose="020B0604030504040204" pitchFamily="34" charset="0"/>
                <a:cs typeface="Verdana" panose="020B0604030504040204" pitchFamily="34" charset="0"/>
              </a:rPr>
              <a:t>pode ser quantificado.</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endParaRPr lang="pt-BR" sz="1700" dirty="0">
              <a:latin typeface="Verdana" panose="020B0604030504040204" pitchFamily="34" charset="0"/>
              <a:ea typeface="Verdana" panose="020B0604030504040204" pitchFamily="34" charset="0"/>
              <a:cs typeface="Verdana" panose="020B0604030504040204" pitchFamily="34" charset="0"/>
            </a:endParaRPr>
          </a:p>
        </p:txBody>
      </p:sp>
      <p:sp>
        <p:nvSpPr>
          <p:cNvPr id="3" name="CaixaDeTexto 2">
            <a:extLst>
              <a:ext uri="{FF2B5EF4-FFF2-40B4-BE49-F238E27FC236}">
                <a16:creationId xmlns:a16="http://schemas.microsoft.com/office/drawing/2014/main" id="{72C10478-585B-19CB-8217-A9A0AB6E122D}"/>
              </a:ext>
            </a:extLst>
          </p:cNvPr>
          <p:cNvSpPr txBox="1"/>
          <p:nvPr/>
        </p:nvSpPr>
        <p:spPr>
          <a:xfrm>
            <a:off x="3635896" y="6538912"/>
            <a:ext cx="184731" cy="369332"/>
          </a:xfrm>
          <a:prstGeom prst="rect">
            <a:avLst/>
          </a:prstGeom>
          <a:noFill/>
        </p:spPr>
        <p:txBody>
          <a:bodyPr wrap="none" rtlCol="0">
            <a:spAutoFit/>
          </a:bodyPr>
          <a:lstStyle/>
          <a:p>
            <a:endParaRPr lang="pt-BR" dirty="0"/>
          </a:p>
        </p:txBody>
      </p:sp>
      <p:sp>
        <p:nvSpPr>
          <p:cNvPr id="6" name="CaixaDeTexto 5">
            <a:extLst>
              <a:ext uri="{FF2B5EF4-FFF2-40B4-BE49-F238E27FC236}">
                <a16:creationId xmlns:a16="http://schemas.microsoft.com/office/drawing/2014/main" id="{E34FAAFF-EA96-0262-5C53-70FCEA14E336}"/>
              </a:ext>
            </a:extLst>
          </p:cNvPr>
          <p:cNvSpPr txBox="1"/>
          <p:nvPr/>
        </p:nvSpPr>
        <p:spPr>
          <a:xfrm>
            <a:off x="2563871" y="6384054"/>
            <a:ext cx="5991189" cy="276999"/>
          </a:xfrm>
          <a:prstGeom prst="rect">
            <a:avLst/>
          </a:prstGeom>
          <a:noFill/>
        </p:spPr>
        <p:txBody>
          <a:bodyPr wrap="square">
            <a:spAutoFit/>
          </a:bodyPr>
          <a:lstStyle/>
          <a:p>
            <a:r>
              <a:rPr lang="pt-BR" sz="1200" dirty="0"/>
              <a:t>https://medium.com/@yadavdeepika729/different-machine-learning-models-2387575e64cd</a:t>
            </a:r>
          </a:p>
        </p:txBody>
      </p:sp>
    </p:spTree>
    <p:extLst>
      <p:ext uri="{BB962C8B-B14F-4D97-AF65-F5344CB8AC3E}">
        <p14:creationId xmlns:p14="http://schemas.microsoft.com/office/powerpoint/2010/main" val="24757968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9CB6E4-B5E8-930E-690E-1BA3903080C3}"/>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191C492D-B7A9-C680-9A83-2BD8323D189D}"/>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Tipo de Rede</a:t>
            </a:r>
          </a:p>
        </p:txBody>
      </p:sp>
      <p:sp>
        <p:nvSpPr>
          <p:cNvPr id="20" name="Retângulo 19">
            <a:extLst>
              <a:ext uri="{FF2B5EF4-FFF2-40B4-BE49-F238E27FC236}">
                <a16:creationId xmlns:a16="http://schemas.microsoft.com/office/drawing/2014/main" id="{0D78FBAC-E9A2-6848-4BC2-F96D2384F6C6}"/>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1C3FB840-6CB2-BE03-E19C-EFFB590FB88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7F43A6BC-0824-B53A-3B60-78D6EF91B138}"/>
              </a:ext>
            </a:extLst>
          </p:cNvPr>
          <p:cNvSpPr>
            <a:spLocks noGrp="1"/>
          </p:cNvSpPr>
          <p:nvPr>
            <p:ph type="sldNum" sz="quarter" idx="12"/>
          </p:nvPr>
        </p:nvSpPr>
        <p:spPr/>
        <p:txBody>
          <a:bodyPr/>
          <a:lstStyle/>
          <a:p>
            <a:fld id="{53AA0E47-E0C0-45CC-B12C-3507664E132E}" type="slidenum">
              <a:rPr lang="pt-BR" smtClean="0"/>
              <a:t>40</a:t>
            </a:fld>
            <a:endParaRPr lang="pt-BR" dirty="0"/>
          </a:p>
        </p:txBody>
      </p:sp>
      <p:pic>
        <p:nvPicPr>
          <p:cNvPr id="4" name="Imagem 3">
            <a:extLst>
              <a:ext uri="{FF2B5EF4-FFF2-40B4-BE49-F238E27FC236}">
                <a16:creationId xmlns:a16="http://schemas.microsoft.com/office/drawing/2014/main" id="{32572C0C-B6D5-4D98-2637-A8058C5D7AC6}"/>
              </a:ext>
            </a:extLst>
          </p:cNvPr>
          <p:cNvPicPr>
            <a:picLocks noChangeAspect="1"/>
          </p:cNvPicPr>
          <p:nvPr/>
        </p:nvPicPr>
        <p:blipFill>
          <a:blip r:embed="rId3"/>
          <a:srcRect t="56519"/>
          <a:stretch/>
        </p:blipFill>
        <p:spPr>
          <a:xfrm>
            <a:off x="0" y="2017951"/>
            <a:ext cx="9144000" cy="2822098"/>
          </a:xfrm>
          <a:prstGeom prst="rect">
            <a:avLst/>
          </a:prstGeom>
        </p:spPr>
      </p:pic>
    </p:spTree>
    <p:extLst>
      <p:ext uri="{BB962C8B-B14F-4D97-AF65-F5344CB8AC3E}">
        <p14:creationId xmlns:p14="http://schemas.microsoft.com/office/powerpoint/2010/main" val="31104851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74552C-A51C-4D56-0E37-DB464A3F1FD7}"/>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2FF7C561-D933-1845-0B63-38A22BA34D8A}"/>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Problemas do Aprendizado</a:t>
            </a:r>
          </a:p>
        </p:txBody>
      </p:sp>
      <p:sp>
        <p:nvSpPr>
          <p:cNvPr id="19" name="CaixaDeTexto 18">
            <a:extLst>
              <a:ext uri="{FF2B5EF4-FFF2-40B4-BE49-F238E27FC236}">
                <a16:creationId xmlns:a16="http://schemas.microsoft.com/office/drawing/2014/main" id="{00101EAC-240E-DCC9-F57E-75E37F66D933}"/>
              </a:ext>
            </a:extLst>
          </p:cNvPr>
          <p:cNvSpPr txBox="1"/>
          <p:nvPr/>
        </p:nvSpPr>
        <p:spPr>
          <a:xfrm>
            <a:off x="539552" y="1732009"/>
            <a:ext cx="7990898" cy="317875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t-BR" sz="1700" b="1" dirty="0">
                <a:latin typeface="Verdana" panose="020B0604030504040204" pitchFamily="34" charset="0"/>
                <a:ea typeface="Verdana" panose="020B0604030504040204" pitchFamily="34" charset="0"/>
                <a:cs typeface="Verdana" panose="020B0604030504040204" pitchFamily="34" charset="0"/>
              </a:rPr>
              <a:t>Balancear os dados</a:t>
            </a:r>
            <a:r>
              <a:rPr lang="pt-BR" sz="1700" dirty="0">
                <a:latin typeface="Verdana" panose="020B0604030504040204" pitchFamily="34" charset="0"/>
                <a:ea typeface="Verdana" panose="020B0604030504040204" pitchFamily="34" charset="0"/>
                <a:cs typeface="Verdana" panose="020B0604030504040204" pitchFamily="34" charset="0"/>
              </a:rPr>
              <a:t>: </a:t>
            </a:r>
            <a:br>
              <a:rPr lang="pt-BR" sz="1700" dirty="0">
                <a:latin typeface="Verdana" panose="020B0604030504040204" pitchFamily="34" charset="0"/>
                <a:ea typeface="Verdana" panose="020B0604030504040204" pitchFamily="34" charset="0"/>
                <a:cs typeface="Verdana" panose="020B0604030504040204" pitchFamily="34" charset="0"/>
              </a:rPr>
            </a:br>
            <a:r>
              <a:rPr lang="pt-BR" sz="1700" dirty="0">
                <a:latin typeface="Verdana" panose="020B0604030504040204" pitchFamily="34" charset="0"/>
                <a:ea typeface="Verdana" panose="020B0604030504040204" pitchFamily="34" charset="0"/>
                <a:cs typeface="Verdana" panose="020B0604030504040204" pitchFamily="34" charset="0"/>
              </a:rPr>
              <a:t>As características de um problema podem estar relacionadas à um conjunto específico de dados, e causar uma tendência no aprendizado.</a:t>
            </a:r>
          </a:p>
          <a:p>
            <a:pPr>
              <a:lnSpc>
                <a:spcPct val="150000"/>
              </a:lnSpc>
            </a:pPr>
            <a:endParaRPr lang="pt-BR"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Técnicas para balancear os dados envolvem aplicar diferentes </a:t>
            </a:r>
            <a:r>
              <a:rPr lang="pt-BR" sz="1700" b="1" dirty="0">
                <a:latin typeface="Verdana" panose="020B0604030504040204" pitchFamily="34" charset="0"/>
                <a:ea typeface="Verdana" panose="020B0604030504040204" pitchFamily="34" charset="0"/>
                <a:cs typeface="Verdana" panose="020B0604030504040204" pitchFamily="34" charset="0"/>
              </a:rPr>
              <a:t>amostragens</a:t>
            </a:r>
            <a:r>
              <a:rPr lang="pt-BR" sz="1700" dirty="0">
                <a:latin typeface="Verdana" panose="020B0604030504040204" pitchFamily="34" charset="0"/>
                <a:ea typeface="Verdana" panose="020B0604030504040204" pitchFamily="34" charset="0"/>
                <a:cs typeface="Verdana" panose="020B0604030504040204" pitchFamily="34" charset="0"/>
              </a:rPr>
              <a:t> nos dados, e comparar métricas em busca de um modelo “ajustado”.</a:t>
            </a:r>
          </a:p>
        </p:txBody>
      </p:sp>
      <p:sp>
        <p:nvSpPr>
          <p:cNvPr id="20" name="Retângulo 19">
            <a:extLst>
              <a:ext uri="{FF2B5EF4-FFF2-40B4-BE49-F238E27FC236}">
                <a16:creationId xmlns:a16="http://schemas.microsoft.com/office/drawing/2014/main" id="{17AE7B7C-8B30-C6C6-4AE6-DB9775BC02BF}"/>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F4F622E1-9F4E-5ACF-0066-F3A1DD0AA5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B480EF20-94B9-2EE1-C116-0A477DB4ABCD}"/>
              </a:ext>
            </a:extLst>
          </p:cNvPr>
          <p:cNvSpPr>
            <a:spLocks noGrp="1"/>
          </p:cNvSpPr>
          <p:nvPr>
            <p:ph type="sldNum" sz="quarter" idx="12"/>
          </p:nvPr>
        </p:nvSpPr>
        <p:spPr/>
        <p:txBody>
          <a:bodyPr/>
          <a:lstStyle/>
          <a:p>
            <a:fld id="{53AA0E47-E0C0-45CC-B12C-3507664E132E}" type="slidenum">
              <a:rPr lang="pt-BR" smtClean="0"/>
              <a:t>41</a:t>
            </a:fld>
            <a:endParaRPr lang="pt-BR" dirty="0"/>
          </a:p>
        </p:txBody>
      </p:sp>
    </p:spTree>
    <p:extLst>
      <p:ext uri="{BB962C8B-B14F-4D97-AF65-F5344CB8AC3E}">
        <p14:creationId xmlns:p14="http://schemas.microsoft.com/office/powerpoint/2010/main" val="26671989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75889-36FE-81B9-70FA-87A848F22878}"/>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CDC14B6D-6603-3E8D-69E7-F424AEF183A8}"/>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Problemas do Aprendizado</a:t>
            </a:r>
          </a:p>
        </p:txBody>
      </p:sp>
      <p:sp>
        <p:nvSpPr>
          <p:cNvPr id="19" name="CaixaDeTexto 18">
            <a:extLst>
              <a:ext uri="{FF2B5EF4-FFF2-40B4-BE49-F238E27FC236}">
                <a16:creationId xmlns:a16="http://schemas.microsoft.com/office/drawing/2014/main" id="{4B2E36FC-50E9-3F58-DFFB-D78C47605B6B}"/>
              </a:ext>
            </a:extLst>
          </p:cNvPr>
          <p:cNvSpPr txBox="1"/>
          <p:nvPr/>
        </p:nvSpPr>
        <p:spPr>
          <a:xfrm>
            <a:off x="539552" y="1732009"/>
            <a:ext cx="7990898" cy="317875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t-BR" sz="1700" b="1" dirty="0">
                <a:latin typeface="Verdana" panose="020B0604030504040204" pitchFamily="34" charset="0"/>
                <a:ea typeface="Verdana" panose="020B0604030504040204" pitchFamily="34" charset="0"/>
                <a:cs typeface="Verdana" panose="020B0604030504040204" pitchFamily="34" charset="0"/>
              </a:rPr>
              <a:t>Tipos de dados</a:t>
            </a:r>
            <a:r>
              <a:rPr lang="pt-BR" sz="1700" dirty="0">
                <a:latin typeface="Verdana" panose="020B0604030504040204" pitchFamily="34" charset="0"/>
                <a:ea typeface="Verdana" panose="020B0604030504040204" pitchFamily="34" charset="0"/>
                <a:cs typeface="Verdana" panose="020B0604030504040204" pitchFamily="34" charset="0"/>
              </a:rPr>
              <a:t>: </a:t>
            </a:r>
            <a:br>
              <a:rPr lang="pt-BR" sz="1700" dirty="0">
                <a:latin typeface="Verdana" panose="020B0604030504040204" pitchFamily="34" charset="0"/>
                <a:ea typeface="Verdana" panose="020B0604030504040204" pitchFamily="34" charset="0"/>
                <a:cs typeface="Verdana" panose="020B0604030504040204" pitchFamily="34" charset="0"/>
              </a:rPr>
            </a:br>
            <a:r>
              <a:rPr lang="pt-BR" sz="1700" dirty="0">
                <a:latin typeface="Verdana" panose="020B0604030504040204" pitchFamily="34" charset="0"/>
                <a:ea typeface="Verdana" panose="020B0604030504040204" pitchFamily="34" charset="0"/>
                <a:cs typeface="Verdana" panose="020B0604030504040204" pitchFamily="34" charset="0"/>
              </a:rPr>
              <a:t>Dados podem ter domínios, escalas e tipos incompatíveis, portanto são aplicadas técnicas chamadas pré-processamento.</a:t>
            </a:r>
          </a:p>
          <a:p>
            <a:pPr marL="285750" indent="-285750">
              <a:lnSpc>
                <a:spcPct val="150000"/>
              </a:lnSpc>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pt-BR" sz="1700" dirty="0">
                <a:latin typeface="Verdana" panose="020B0604030504040204" pitchFamily="34" charset="0"/>
                <a:ea typeface="Verdana" panose="020B0604030504040204" pitchFamily="34" charset="0"/>
                <a:cs typeface="Verdana" panose="020B0604030504040204" pitchFamily="34" charset="0"/>
              </a:rPr>
              <a:t>O pré-processamento garante que os dados do problema não apresentem </a:t>
            </a:r>
            <a:r>
              <a:rPr lang="pt-BR" sz="1700" b="1" dirty="0">
                <a:latin typeface="Verdana" panose="020B0604030504040204" pitchFamily="34" charset="0"/>
                <a:ea typeface="Verdana" panose="020B0604030504040204" pitchFamily="34" charset="0"/>
                <a:cs typeface="Verdana" panose="020B0604030504040204" pitchFamily="34" charset="0"/>
              </a:rPr>
              <a:t>outlier</a:t>
            </a:r>
            <a:r>
              <a:rPr lang="pt-BR" sz="1700" dirty="0">
                <a:latin typeface="Verdana" panose="020B0604030504040204" pitchFamily="34" charset="0"/>
                <a:ea typeface="Verdana" panose="020B0604030504040204" pitchFamily="34" charset="0"/>
                <a:cs typeface="Verdana" panose="020B0604030504040204" pitchFamily="34" charset="0"/>
              </a:rPr>
              <a:t>, permitam a compatibilidade com o tipo de algoritmo à ser usado para o problema, e principalmente, </a:t>
            </a:r>
            <a:r>
              <a:rPr lang="pt-BR" sz="1700" b="1" dirty="0">
                <a:latin typeface="Verdana" panose="020B0604030504040204" pitchFamily="34" charset="0"/>
                <a:ea typeface="Verdana" panose="020B0604030504040204" pitchFamily="34" charset="0"/>
                <a:cs typeface="Verdana" panose="020B0604030504040204" pitchFamily="34" charset="0"/>
              </a:rPr>
              <a:t>caracterizem</a:t>
            </a:r>
            <a:r>
              <a:rPr lang="pt-BR" sz="1700" dirty="0">
                <a:latin typeface="Verdana" panose="020B0604030504040204" pitchFamily="34" charset="0"/>
                <a:ea typeface="Verdana" panose="020B0604030504040204" pitchFamily="34" charset="0"/>
                <a:cs typeface="Verdana" panose="020B0604030504040204" pitchFamily="34" charset="0"/>
              </a:rPr>
              <a:t> o problema.</a:t>
            </a:r>
            <a:endParaRPr lang="pt-BR" sz="1700" b="1"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2A112B6D-BFDC-D6F4-13A3-743CB870D579}"/>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4C5875A2-26BA-DB97-B101-884001F7D0F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327A9693-D0B0-8690-D39D-520378E72BAB}"/>
              </a:ext>
            </a:extLst>
          </p:cNvPr>
          <p:cNvSpPr>
            <a:spLocks noGrp="1"/>
          </p:cNvSpPr>
          <p:nvPr>
            <p:ph type="sldNum" sz="quarter" idx="12"/>
          </p:nvPr>
        </p:nvSpPr>
        <p:spPr/>
        <p:txBody>
          <a:bodyPr/>
          <a:lstStyle/>
          <a:p>
            <a:fld id="{53AA0E47-E0C0-45CC-B12C-3507664E132E}" type="slidenum">
              <a:rPr lang="pt-BR" smtClean="0"/>
              <a:t>42</a:t>
            </a:fld>
            <a:endParaRPr lang="pt-BR" dirty="0"/>
          </a:p>
        </p:txBody>
      </p:sp>
    </p:spTree>
    <p:extLst>
      <p:ext uri="{BB962C8B-B14F-4D97-AF65-F5344CB8AC3E}">
        <p14:creationId xmlns:p14="http://schemas.microsoft.com/office/powerpoint/2010/main" val="7271732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A4E82F-E72D-4C93-1514-11481E151BC9}"/>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D06167A9-E777-9635-66C2-F8541D758D6E}"/>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Problemas do Aprendizado</a:t>
            </a:r>
          </a:p>
        </p:txBody>
      </p:sp>
      <p:sp>
        <p:nvSpPr>
          <p:cNvPr id="20" name="Retângulo 19">
            <a:extLst>
              <a:ext uri="{FF2B5EF4-FFF2-40B4-BE49-F238E27FC236}">
                <a16:creationId xmlns:a16="http://schemas.microsoft.com/office/drawing/2014/main" id="{9613154B-A49C-5929-1114-7A45AF4CA39A}"/>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E755BFE7-EA51-FC7C-538B-26691017C04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34AAE2B8-60ED-62A4-C020-A1508E5B7B42}"/>
              </a:ext>
            </a:extLst>
          </p:cNvPr>
          <p:cNvSpPr>
            <a:spLocks noGrp="1"/>
          </p:cNvSpPr>
          <p:nvPr>
            <p:ph type="sldNum" sz="quarter" idx="12"/>
          </p:nvPr>
        </p:nvSpPr>
        <p:spPr/>
        <p:txBody>
          <a:bodyPr/>
          <a:lstStyle/>
          <a:p>
            <a:fld id="{53AA0E47-E0C0-45CC-B12C-3507664E132E}" type="slidenum">
              <a:rPr lang="pt-BR" smtClean="0"/>
              <a:t>43</a:t>
            </a:fld>
            <a:endParaRPr lang="pt-BR" dirty="0"/>
          </a:p>
        </p:txBody>
      </p:sp>
      <p:sp>
        <p:nvSpPr>
          <p:cNvPr id="3" name="CaixaDeTexto 2">
            <a:extLst>
              <a:ext uri="{FF2B5EF4-FFF2-40B4-BE49-F238E27FC236}">
                <a16:creationId xmlns:a16="http://schemas.microsoft.com/office/drawing/2014/main" id="{B29018BD-8D6E-27BF-4A28-A791F395A981}"/>
              </a:ext>
            </a:extLst>
          </p:cNvPr>
          <p:cNvSpPr txBox="1"/>
          <p:nvPr/>
        </p:nvSpPr>
        <p:spPr>
          <a:xfrm>
            <a:off x="827584" y="1844824"/>
            <a:ext cx="7416824" cy="2446824"/>
          </a:xfrm>
          <a:prstGeom prst="rect">
            <a:avLst/>
          </a:prstGeom>
          <a:noFill/>
        </p:spPr>
        <p:txBody>
          <a:bodyPr wrap="square">
            <a:spAutoFit/>
          </a:bodyPr>
          <a:lstStyle/>
          <a:p>
            <a:r>
              <a:rPr lang="pt-BR" sz="1700" dirty="0" err="1">
                <a:latin typeface="Verdana" panose="020B0604030504040204" pitchFamily="34" charset="0"/>
                <a:ea typeface="Verdana" panose="020B0604030504040204" pitchFamily="34" charset="0"/>
              </a:rPr>
              <a:t>Overfitting</a:t>
            </a:r>
            <a:r>
              <a:rPr lang="pt-BR" sz="1700" dirty="0">
                <a:latin typeface="Verdana" panose="020B0604030504040204" pitchFamily="34" charset="0"/>
                <a:ea typeface="Verdana" panose="020B0604030504040204" pitchFamily="34" charset="0"/>
              </a:rPr>
              <a:t> / </a:t>
            </a:r>
            <a:r>
              <a:rPr lang="pt-BR" sz="1700" dirty="0" err="1">
                <a:latin typeface="Verdana" panose="020B0604030504040204" pitchFamily="34" charset="0"/>
                <a:ea typeface="Verdana" panose="020B0604030504040204" pitchFamily="34" charset="0"/>
              </a:rPr>
              <a:t>Underfitting</a:t>
            </a:r>
            <a:r>
              <a:rPr lang="pt-BR" sz="1700" dirty="0">
                <a:latin typeface="Verdana" panose="020B0604030504040204" pitchFamily="34" charset="0"/>
                <a:ea typeface="Verdana" panose="020B0604030504040204" pitchFamily="34" charset="0"/>
              </a:rPr>
              <a:t>:</a:t>
            </a:r>
          </a:p>
          <a:p>
            <a:endParaRPr lang="pt-BR" sz="1700"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pt-BR" sz="1700" b="1" i="1" dirty="0" err="1">
                <a:latin typeface="Verdana" panose="020B0604030504040204" pitchFamily="34" charset="0"/>
                <a:ea typeface="Verdana" panose="020B0604030504040204" pitchFamily="34" charset="0"/>
              </a:rPr>
              <a:t>Overfitting</a:t>
            </a:r>
            <a:r>
              <a:rPr lang="pt-BR" sz="1700" dirty="0">
                <a:latin typeface="Verdana" panose="020B0604030504040204" pitchFamily="34" charset="0"/>
                <a:ea typeface="Verdana" panose="020B0604030504040204" pitchFamily="34" charset="0"/>
              </a:rPr>
              <a:t> ocorre quando um modelo </a:t>
            </a:r>
            <a:r>
              <a:rPr lang="pt-BR" sz="1700" b="1" dirty="0">
                <a:latin typeface="Verdana" panose="020B0604030504040204" pitchFamily="34" charset="0"/>
                <a:ea typeface="Verdana" panose="020B0604030504040204" pitchFamily="34" charset="0"/>
              </a:rPr>
              <a:t>aprende ruído </a:t>
            </a:r>
            <a:r>
              <a:rPr lang="pt-BR" sz="1700" dirty="0">
                <a:latin typeface="Verdana" panose="020B0604030504040204" pitchFamily="34" charset="0"/>
                <a:ea typeface="Verdana" panose="020B0604030504040204" pitchFamily="34" charset="0"/>
              </a:rPr>
              <a:t>dos dados de treinamento, ou se </a:t>
            </a:r>
            <a:r>
              <a:rPr lang="pt-BR" sz="1700" b="1" dirty="0">
                <a:latin typeface="Verdana" panose="020B0604030504040204" pitchFamily="34" charset="0"/>
                <a:ea typeface="Verdana" panose="020B0604030504040204" pitchFamily="34" charset="0"/>
              </a:rPr>
              <a:t>especializa</a:t>
            </a:r>
            <a:r>
              <a:rPr lang="pt-BR" sz="1700" dirty="0">
                <a:latin typeface="Verdana" panose="020B0604030504040204" pitchFamily="34" charset="0"/>
                <a:ea typeface="Verdana" panose="020B0604030504040204" pitchFamily="34" charset="0"/>
              </a:rPr>
              <a:t> neles, resultando em </a:t>
            </a:r>
            <a:r>
              <a:rPr lang="pt-BR" sz="1700" b="1" dirty="0">
                <a:latin typeface="Verdana" panose="020B0604030504040204" pitchFamily="34" charset="0"/>
                <a:ea typeface="Verdana" panose="020B0604030504040204" pitchFamily="34" charset="0"/>
              </a:rPr>
              <a:t>baixo desempenho</a:t>
            </a:r>
            <a:r>
              <a:rPr lang="pt-BR" sz="1700" dirty="0">
                <a:latin typeface="Verdana" panose="020B0604030504040204" pitchFamily="34" charset="0"/>
                <a:ea typeface="Verdana" panose="020B0604030504040204" pitchFamily="34" charset="0"/>
              </a:rPr>
              <a:t> em amostras </a:t>
            </a:r>
            <a:r>
              <a:rPr lang="pt-BR" sz="1700" b="1" dirty="0">
                <a:latin typeface="Verdana" panose="020B0604030504040204" pitchFamily="34" charset="0"/>
                <a:ea typeface="Verdana" panose="020B0604030504040204" pitchFamily="34" charset="0"/>
              </a:rPr>
              <a:t>não vistas.</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pt-BR" sz="1700" b="1" i="1" dirty="0" err="1">
                <a:latin typeface="Verdana" panose="020B0604030504040204" pitchFamily="34" charset="0"/>
                <a:ea typeface="Verdana" panose="020B0604030504040204" pitchFamily="34" charset="0"/>
              </a:rPr>
              <a:t>Underfitting</a:t>
            </a:r>
            <a:r>
              <a:rPr lang="pt-BR" sz="1700" dirty="0">
                <a:latin typeface="Verdana" panose="020B0604030504040204" pitchFamily="34" charset="0"/>
                <a:ea typeface="Verdana" panose="020B0604030504040204" pitchFamily="34" charset="0"/>
              </a:rPr>
              <a:t> ocorre se o modelo for muito </a:t>
            </a:r>
            <a:r>
              <a:rPr lang="pt-BR" sz="1700" b="1" dirty="0">
                <a:latin typeface="Verdana" panose="020B0604030504040204" pitchFamily="34" charset="0"/>
                <a:ea typeface="Verdana" panose="020B0604030504040204" pitchFamily="34" charset="0"/>
              </a:rPr>
              <a:t>simplista</a:t>
            </a:r>
            <a:r>
              <a:rPr lang="pt-BR" sz="1700" dirty="0">
                <a:latin typeface="Verdana" panose="020B0604030504040204" pitchFamily="34" charset="0"/>
                <a:ea typeface="Verdana" panose="020B0604030504040204" pitchFamily="34" charset="0"/>
              </a:rPr>
              <a:t>, </a:t>
            </a:r>
            <a:r>
              <a:rPr lang="pt-BR" sz="1700" b="1" dirty="0">
                <a:latin typeface="Verdana" panose="020B0604030504040204" pitchFamily="34" charset="0"/>
                <a:ea typeface="Verdana" panose="020B0604030504040204" pitchFamily="34" charset="0"/>
              </a:rPr>
              <a:t>falhando </a:t>
            </a:r>
            <a:r>
              <a:rPr lang="pt-BR" sz="1700" dirty="0">
                <a:latin typeface="Verdana" panose="020B0604030504040204" pitchFamily="34" charset="0"/>
                <a:ea typeface="Verdana" panose="020B0604030504040204" pitchFamily="34" charset="0"/>
              </a:rPr>
              <a:t>em</a:t>
            </a:r>
            <a:r>
              <a:rPr lang="pt-BR" sz="1700" b="1" dirty="0">
                <a:latin typeface="Verdana" panose="020B0604030504040204" pitchFamily="34" charset="0"/>
                <a:ea typeface="Verdana" panose="020B0604030504040204" pitchFamily="34" charset="0"/>
              </a:rPr>
              <a:t> capturar </a:t>
            </a:r>
            <a:r>
              <a:rPr lang="pt-BR" sz="1700" dirty="0">
                <a:latin typeface="Verdana" panose="020B0604030504040204" pitchFamily="34" charset="0"/>
                <a:ea typeface="Verdana" panose="020B0604030504040204" pitchFamily="34" charset="0"/>
              </a:rPr>
              <a:t>as </a:t>
            </a:r>
            <a:r>
              <a:rPr lang="pt-BR" sz="1700" b="1" dirty="0">
                <a:latin typeface="Verdana" panose="020B0604030504040204" pitchFamily="34" charset="0"/>
                <a:ea typeface="Verdana" panose="020B0604030504040204" pitchFamily="34" charset="0"/>
              </a:rPr>
              <a:t>tendencias</a:t>
            </a:r>
            <a:r>
              <a:rPr lang="pt-BR" sz="1700" dirty="0">
                <a:latin typeface="Verdana" panose="020B0604030504040204" pitchFamily="34" charset="0"/>
                <a:ea typeface="Verdana" panose="020B0604030504040204" pitchFamily="34" charset="0"/>
              </a:rPr>
              <a:t> que caracterizem os dados e gerando altas taxas de erro.</a:t>
            </a:r>
          </a:p>
        </p:txBody>
      </p:sp>
    </p:spTree>
    <p:extLst>
      <p:ext uri="{BB962C8B-B14F-4D97-AF65-F5344CB8AC3E}">
        <p14:creationId xmlns:p14="http://schemas.microsoft.com/office/powerpoint/2010/main" val="19539133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A5821A-1C5C-F6A7-CF21-8ED95AA1D503}"/>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F153FAFA-022B-C15F-7A09-E68F3F79F83A}"/>
              </a:ext>
            </a:extLst>
          </p:cNvPr>
          <p:cNvSpPr txBox="1"/>
          <p:nvPr/>
        </p:nvSpPr>
        <p:spPr>
          <a:xfrm>
            <a:off x="393548" y="333523"/>
            <a:ext cx="8282907" cy="646331"/>
          </a:xfrm>
          <a:prstGeom prst="rect">
            <a:avLst/>
          </a:prstGeom>
          <a:noFill/>
        </p:spPr>
        <p:txBody>
          <a:bodyPr wrap="square" rtlCol="0">
            <a:spAutoFit/>
          </a:bodyPr>
          <a:lstStyle/>
          <a:p>
            <a:r>
              <a:rPr lang="pt-BR" sz="3600" b="1" dirty="0" err="1">
                <a:latin typeface="Verdana" panose="020B0604030504040204" pitchFamily="34" charset="0"/>
                <a:ea typeface="Verdana" panose="020B0604030504040204" pitchFamily="34" charset="0"/>
                <a:cs typeface="Verdana" panose="020B0604030504040204" pitchFamily="34" charset="0"/>
              </a:rPr>
              <a:t>BackPropagation</a:t>
            </a:r>
            <a:endParaRPr lang="pt-BR" sz="3600" b="1" dirty="0">
              <a:latin typeface="Verdana" panose="020B0604030504040204" pitchFamily="34" charset="0"/>
              <a:ea typeface="Verdana" panose="020B0604030504040204" pitchFamily="34" charset="0"/>
              <a:cs typeface="Verdana" panose="020B0604030504040204" pitchFamily="34" charset="0"/>
            </a:endParaRPr>
          </a:p>
        </p:txBody>
      </p:sp>
      <p:sp>
        <p:nvSpPr>
          <p:cNvPr id="19" name="CaixaDeTexto 18">
            <a:extLst>
              <a:ext uri="{FF2B5EF4-FFF2-40B4-BE49-F238E27FC236}">
                <a16:creationId xmlns:a16="http://schemas.microsoft.com/office/drawing/2014/main" id="{A40C74A7-C4CD-BDC2-5D66-E4D583D888C9}"/>
              </a:ext>
            </a:extLst>
          </p:cNvPr>
          <p:cNvSpPr txBox="1"/>
          <p:nvPr/>
        </p:nvSpPr>
        <p:spPr>
          <a:xfrm>
            <a:off x="393548" y="1793998"/>
            <a:ext cx="7670840" cy="3770263"/>
          </a:xfrm>
          <a:prstGeom prst="rect">
            <a:avLst/>
          </a:prstGeom>
          <a:noFill/>
        </p:spPr>
        <p:txBody>
          <a:bodyPr wrap="square" rtlCol="0">
            <a:spAutoFit/>
          </a:bodyPr>
          <a:lstStyle/>
          <a:p>
            <a:r>
              <a:rPr lang="pt-BR" sz="1800" b="1" dirty="0" err="1">
                <a:latin typeface="Verdana" panose="020B0604030504040204" pitchFamily="34" charset="0"/>
                <a:ea typeface="Verdana" panose="020B0604030504040204" pitchFamily="34" charset="0"/>
                <a:cs typeface="Verdana" panose="020B0604030504040204" pitchFamily="34" charset="0"/>
              </a:rPr>
              <a:t>BackPropagation</a:t>
            </a:r>
            <a:r>
              <a:rPr lang="pt-BR" sz="1800" b="1" dirty="0">
                <a:latin typeface="Verdana" panose="020B0604030504040204" pitchFamily="34" charset="0"/>
                <a:ea typeface="Verdana" panose="020B0604030504040204" pitchFamily="34" charset="0"/>
                <a:cs typeface="Verdana" panose="020B0604030504040204" pitchFamily="34" charset="0"/>
              </a:rPr>
              <a:t> </a:t>
            </a:r>
            <a:r>
              <a:rPr lang="pt-BR" sz="1700" dirty="0">
                <a:latin typeface="Verdana" panose="020B0604030504040204" pitchFamily="34" charset="0"/>
                <a:ea typeface="Verdana" panose="020B0604030504040204" pitchFamily="34" charset="0"/>
                <a:cs typeface="Verdana" panose="020B0604030504040204" pitchFamily="34" charset="0"/>
              </a:rPr>
              <a:t>é um algoritmo usado para calcular gradientes da função de </a:t>
            </a:r>
            <a:r>
              <a:rPr lang="pt-BR" sz="1700" dirty="0" err="1">
                <a:latin typeface="Verdana" panose="020B0604030504040204" pitchFamily="34" charset="0"/>
                <a:ea typeface="Verdana" panose="020B0604030504040204" pitchFamily="34" charset="0"/>
                <a:cs typeface="Verdana" panose="020B0604030504040204" pitchFamily="34" charset="0"/>
              </a:rPr>
              <a:t>loss</a:t>
            </a:r>
            <a:r>
              <a:rPr lang="pt-BR" sz="1700" dirty="0">
                <a:latin typeface="Verdana" panose="020B0604030504040204" pitchFamily="34" charset="0"/>
                <a:ea typeface="Verdana" panose="020B0604030504040204" pitchFamily="34" charset="0"/>
                <a:cs typeface="Verdana" panose="020B0604030504040204" pitchFamily="34" charset="0"/>
              </a:rPr>
              <a:t> em relação a cada peso na rede, permitindo a otimização desses pesos.</a:t>
            </a:r>
          </a:p>
          <a:p>
            <a:endParaRPr lang="pt-BR" sz="1700" strike="sngStrike" dirty="0">
              <a:latin typeface="Verdana" panose="020B0604030504040204" pitchFamily="34" charset="0"/>
              <a:ea typeface="Verdana" panose="020B0604030504040204" pitchFamily="34" charset="0"/>
              <a:cs typeface="Verdana" panose="020B0604030504040204" pitchFamily="34" charset="0"/>
            </a:endParaRPr>
          </a:p>
          <a:p>
            <a:r>
              <a:rPr lang="pt-BR" sz="1700" dirty="0">
                <a:latin typeface="Verdana" panose="020B0604030504040204" pitchFamily="34" charset="0"/>
                <a:ea typeface="Verdana" panose="020B0604030504040204" pitchFamily="34" charset="0"/>
                <a:cs typeface="Verdana" panose="020B0604030504040204" pitchFamily="34" charset="0"/>
              </a:rPr>
              <a:t>O cálculo consiste em:</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Computar as ativações nas Hidden-</a:t>
            </a:r>
            <a:r>
              <a:rPr lang="pt-BR" sz="1700" dirty="0" err="1">
                <a:latin typeface="Verdana" panose="020B0604030504040204" pitchFamily="34" charset="0"/>
                <a:ea typeface="Verdana" panose="020B0604030504040204" pitchFamily="34" charset="0"/>
                <a:cs typeface="Verdana" panose="020B0604030504040204" pitchFamily="34" charset="0"/>
              </a:rPr>
              <a:t>layers</a:t>
            </a:r>
            <a:r>
              <a:rPr lang="pt-BR" sz="1700" dirty="0">
                <a:latin typeface="Verdana" panose="020B0604030504040204" pitchFamily="34" charset="0"/>
                <a:ea typeface="Verdana" panose="020B0604030504040204" pitchFamily="34" charset="0"/>
                <a:cs typeface="Verdana" panose="020B0604030504040204" pitchFamily="34" charset="0"/>
              </a:rPr>
              <a:t>.</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Computar a saída</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Calcular o erro dessa saída</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Erro = (Real – previsto)</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Processo inverso:</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Computar Gradiente da camada de saída</a:t>
            </a: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Gradiente das Hidden-</a:t>
            </a:r>
            <a:r>
              <a:rPr lang="pt-BR" sz="1700" dirty="0" err="1">
                <a:latin typeface="Verdana" panose="020B0604030504040204" pitchFamily="34" charset="0"/>
                <a:ea typeface="Verdana" panose="020B0604030504040204" pitchFamily="34" charset="0"/>
                <a:cs typeface="Verdana" panose="020B0604030504040204" pitchFamily="34" charset="0"/>
              </a:rPr>
              <a:t>layers</a:t>
            </a: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Atualizar os pesos</a:t>
            </a:r>
          </a:p>
        </p:txBody>
      </p:sp>
      <p:sp>
        <p:nvSpPr>
          <p:cNvPr id="20" name="Retângulo 19">
            <a:extLst>
              <a:ext uri="{FF2B5EF4-FFF2-40B4-BE49-F238E27FC236}">
                <a16:creationId xmlns:a16="http://schemas.microsoft.com/office/drawing/2014/main" id="{F22B1367-D7CF-B2A2-E118-B4972FA86A20}"/>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0040CA73-B4A3-CBD2-4869-72EF70FF576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EC63906E-28F8-7C53-E671-CFB5D9B03364}"/>
              </a:ext>
            </a:extLst>
          </p:cNvPr>
          <p:cNvSpPr>
            <a:spLocks noGrp="1"/>
          </p:cNvSpPr>
          <p:nvPr>
            <p:ph type="sldNum" sz="quarter" idx="12"/>
          </p:nvPr>
        </p:nvSpPr>
        <p:spPr/>
        <p:txBody>
          <a:bodyPr/>
          <a:lstStyle/>
          <a:p>
            <a:fld id="{53AA0E47-E0C0-45CC-B12C-3507664E132E}" type="slidenum">
              <a:rPr lang="pt-BR" smtClean="0"/>
              <a:t>44</a:t>
            </a:fld>
            <a:endParaRPr lang="pt-BR" dirty="0"/>
          </a:p>
        </p:txBody>
      </p:sp>
    </p:spTree>
    <p:extLst>
      <p:ext uri="{BB962C8B-B14F-4D97-AF65-F5344CB8AC3E}">
        <p14:creationId xmlns:p14="http://schemas.microsoft.com/office/powerpoint/2010/main" val="2454454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26D54A-AA81-E565-2558-8AD6E7B77F32}"/>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F0B94BC8-CF61-EE52-B6DB-DE0F733AD091}"/>
              </a:ext>
            </a:extLst>
          </p:cNvPr>
          <p:cNvSpPr txBox="1"/>
          <p:nvPr/>
        </p:nvSpPr>
        <p:spPr>
          <a:xfrm>
            <a:off x="393548" y="333523"/>
            <a:ext cx="8282907" cy="646331"/>
          </a:xfrm>
          <a:prstGeom prst="rect">
            <a:avLst/>
          </a:prstGeom>
          <a:noFill/>
        </p:spPr>
        <p:txBody>
          <a:bodyPr wrap="square" rtlCol="0">
            <a:spAutoFit/>
          </a:bodyPr>
          <a:lstStyle/>
          <a:p>
            <a:r>
              <a:rPr lang="pt-BR" sz="3600" b="1" dirty="0" err="1">
                <a:latin typeface="Verdana" panose="020B0604030504040204" pitchFamily="34" charset="0"/>
                <a:ea typeface="Verdana" panose="020B0604030504040204" pitchFamily="34" charset="0"/>
                <a:cs typeface="Verdana" panose="020B0604030504040204" pitchFamily="34" charset="0"/>
              </a:rPr>
              <a:t>BackPropagation</a:t>
            </a:r>
            <a:endParaRPr lang="pt-BR" sz="3600" b="1"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3207846E-11B4-CCB0-F97B-929D61D497E0}"/>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EADAEBBC-4563-26C7-1425-236A35CD0E9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3B1B171F-B4BB-B8C8-D9A5-28A7242E401F}"/>
              </a:ext>
            </a:extLst>
          </p:cNvPr>
          <p:cNvSpPr>
            <a:spLocks noGrp="1"/>
          </p:cNvSpPr>
          <p:nvPr>
            <p:ph type="sldNum" sz="quarter" idx="12"/>
          </p:nvPr>
        </p:nvSpPr>
        <p:spPr/>
        <p:txBody>
          <a:bodyPr/>
          <a:lstStyle/>
          <a:p>
            <a:fld id="{53AA0E47-E0C0-45CC-B12C-3507664E132E}" type="slidenum">
              <a:rPr lang="pt-BR" smtClean="0"/>
              <a:t>45</a:t>
            </a:fld>
            <a:endParaRPr lang="pt-BR" dirty="0"/>
          </a:p>
        </p:txBody>
      </p:sp>
      <p:sp>
        <p:nvSpPr>
          <p:cNvPr id="5" name="CaixaDeTexto 4">
            <a:extLst>
              <a:ext uri="{FF2B5EF4-FFF2-40B4-BE49-F238E27FC236}">
                <a16:creationId xmlns:a16="http://schemas.microsoft.com/office/drawing/2014/main" id="{8C2262CC-D618-24F7-B39E-C7676B3AD48B}"/>
              </a:ext>
            </a:extLst>
          </p:cNvPr>
          <p:cNvSpPr txBox="1"/>
          <p:nvPr/>
        </p:nvSpPr>
        <p:spPr>
          <a:xfrm>
            <a:off x="393548" y="1771943"/>
            <a:ext cx="7977321" cy="2862322"/>
          </a:xfrm>
          <a:prstGeom prst="rect">
            <a:avLst/>
          </a:prstGeom>
          <a:noFill/>
        </p:spPr>
        <p:txBody>
          <a:bodyPr wrap="square">
            <a:spAutoFit/>
          </a:bodyPr>
          <a:lstStyle/>
          <a:p>
            <a:pPr>
              <a:buNone/>
            </a:pPr>
            <a:r>
              <a:rPr lang="pt-BR" b="1" dirty="0"/>
              <a:t>Gradiente Output </a:t>
            </a:r>
            <a:r>
              <a:rPr lang="pt-BR" b="1" dirty="0" err="1"/>
              <a:t>Layer</a:t>
            </a:r>
            <a:r>
              <a:rPr lang="pt-BR" dirty="0"/>
              <a:t>:</a:t>
            </a:r>
          </a:p>
          <a:p>
            <a:pPr>
              <a:buNone/>
            </a:pPr>
            <a:r>
              <a:rPr lang="pt-BR" dirty="0"/>
              <a:t>For Output₁:</a:t>
            </a:r>
          </a:p>
          <a:p>
            <a:pPr>
              <a:buFont typeface="+mj-lt"/>
              <a:buAutoNum type="arabicPeriod"/>
            </a:pPr>
            <a:r>
              <a:rPr lang="pt-BR" dirty="0"/>
              <a:t>Error </a:t>
            </a:r>
            <a:r>
              <a:rPr lang="pt-BR" dirty="0" err="1"/>
              <a:t>term</a:t>
            </a:r>
            <a:r>
              <a:rPr lang="pt-BR" dirty="0"/>
              <a:t>:</a:t>
            </a:r>
            <a:br>
              <a:rPr lang="pt-BR" dirty="0"/>
            </a:br>
            <a:r>
              <a:rPr lang="el-GR" dirty="0"/>
              <a:t>δ_</a:t>
            </a:r>
            <a:r>
              <a:rPr lang="pt-BR" dirty="0"/>
              <a:t>o1 = (out_o1 – Target₁) × out_o1 × (1 – out_o1)</a:t>
            </a:r>
            <a:br>
              <a:rPr lang="pt-BR" dirty="0"/>
            </a:br>
            <a:r>
              <a:rPr lang="el-GR" dirty="0"/>
              <a:t>δ_</a:t>
            </a:r>
            <a:r>
              <a:rPr lang="pt-BR" dirty="0"/>
              <a:t>o1 = (0.75136 – 0.01) × 0.75136 × (1 – 0.75136) ≈ 0.74136 × 0.1868 ≈ 0.1385</a:t>
            </a:r>
          </a:p>
          <a:p>
            <a:pPr>
              <a:buNone/>
            </a:pPr>
            <a:endParaRPr lang="pt-BR" dirty="0"/>
          </a:p>
          <a:p>
            <a:pPr>
              <a:buNone/>
            </a:pPr>
            <a:r>
              <a:rPr lang="pt-BR" dirty="0"/>
              <a:t>For Output₂:</a:t>
            </a:r>
          </a:p>
          <a:p>
            <a:pPr>
              <a:buFont typeface="+mj-lt"/>
              <a:buAutoNum type="arabicPeriod"/>
            </a:pPr>
            <a:r>
              <a:rPr lang="pt-BR" dirty="0"/>
              <a:t>Error </a:t>
            </a:r>
            <a:r>
              <a:rPr lang="pt-BR" dirty="0" err="1"/>
              <a:t>term</a:t>
            </a:r>
            <a:r>
              <a:rPr lang="pt-BR" dirty="0"/>
              <a:t>:</a:t>
            </a:r>
            <a:br>
              <a:rPr lang="pt-BR" dirty="0"/>
            </a:br>
            <a:r>
              <a:rPr lang="el-GR" dirty="0"/>
              <a:t>δ_</a:t>
            </a:r>
            <a:r>
              <a:rPr lang="pt-BR" dirty="0"/>
              <a:t>o2 = (out_o2 – Target₂) × out_o2 × (1 – out_o2)</a:t>
            </a:r>
            <a:br>
              <a:rPr lang="pt-BR" dirty="0"/>
            </a:br>
            <a:r>
              <a:rPr lang="el-GR" dirty="0"/>
              <a:t>δ_</a:t>
            </a:r>
            <a:r>
              <a:rPr lang="pt-BR" dirty="0"/>
              <a:t>o2 = (0.77293 – 0.99) × 0.77293 × (1 – 0.77293) ≈ (–0.21707) × 0.1751 ≈ –0.0380</a:t>
            </a:r>
          </a:p>
        </p:txBody>
      </p:sp>
    </p:spTree>
    <p:extLst>
      <p:ext uri="{BB962C8B-B14F-4D97-AF65-F5344CB8AC3E}">
        <p14:creationId xmlns:p14="http://schemas.microsoft.com/office/powerpoint/2010/main" val="5511367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1D2E33-6793-6A85-CF61-B3BC736F9229}"/>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88173323-721B-E8AE-820F-72D0D6BFE67D}"/>
              </a:ext>
            </a:extLst>
          </p:cNvPr>
          <p:cNvSpPr txBox="1"/>
          <p:nvPr/>
        </p:nvSpPr>
        <p:spPr>
          <a:xfrm>
            <a:off x="393548" y="333523"/>
            <a:ext cx="8282907" cy="646331"/>
          </a:xfrm>
          <a:prstGeom prst="rect">
            <a:avLst/>
          </a:prstGeom>
          <a:noFill/>
        </p:spPr>
        <p:txBody>
          <a:bodyPr wrap="square" rtlCol="0">
            <a:spAutoFit/>
          </a:bodyPr>
          <a:lstStyle/>
          <a:p>
            <a:r>
              <a:rPr lang="pt-BR" sz="3600" b="1" dirty="0" err="1">
                <a:latin typeface="Verdana" panose="020B0604030504040204" pitchFamily="34" charset="0"/>
                <a:ea typeface="Verdana" panose="020B0604030504040204" pitchFamily="34" charset="0"/>
                <a:cs typeface="Verdana" panose="020B0604030504040204" pitchFamily="34" charset="0"/>
              </a:rPr>
              <a:t>BackPropagation</a:t>
            </a:r>
            <a:endParaRPr lang="pt-BR" sz="3600" b="1"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027B5C0B-8226-22F4-F8E0-E7317D653389}"/>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7DA46A2F-1C96-F858-76A8-351D81C4BB5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3E292612-CEE0-6905-7566-9B7FDDC963B1}"/>
              </a:ext>
            </a:extLst>
          </p:cNvPr>
          <p:cNvSpPr>
            <a:spLocks noGrp="1"/>
          </p:cNvSpPr>
          <p:nvPr>
            <p:ph type="sldNum" sz="quarter" idx="12"/>
          </p:nvPr>
        </p:nvSpPr>
        <p:spPr/>
        <p:txBody>
          <a:bodyPr/>
          <a:lstStyle/>
          <a:p>
            <a:fld id="{53AA0E47-E0C0-45CC-B12C-3507664E132E}" type="slidenum">
              <a:rPr lang="pt-BR" smtClean="0"/>
              <a:t>46</a:t>
            </a:fld>
            <a:endParaRPr lang="pt-BR" dirty="0"/>
          </a:p>
        </p:txBody>
      </p:sp>
      <p:sp>
        <p:nvSpPr>
          <p:cNvPr id="6" name="CaixaDeTexto 5">
            <a:extLst>
              <a:ext uri="{FF2B5EF4-FFF2-40B4-BE49-F238E27FC236}">
                <a16:creationId xmlns:a16="http://schemas.microsoft.com/office/drawing/2014/main" id="{A602A380-90A8-05BC-DAAD-352D2E3F3944}"/>
              </a:ext>
            </a:extLst>
          </p:cNvPr>
          <p:cNvSpPr txBox="1"/>
          <p:nvPr/>
        </p:nvSpPr>
        <p:spPr>
          <a:xfrm>
            <a:off x="393548" y="1758473"/>
            <a:ext cx="7309321" cy="3416320"/>
          </a:xfrm>
          <a:prstGeom prst="rect">
            <a:avLst/>
          </a:prstGeom>
          <a:noFill/>
        </p:spPr>
        <p:txBody>
          <a:bodyPr wrap="square">
            <a:spAutoFit/>
          </a:bodyPr>
          <a:lstStyle/>
          <a:p>
            <a:pPr>
              <a:buNone/>
            </a:pPr>
            <a:r>
              <a:rPr lang="pt-BR" b="1" dirty="0"/>
              <a:t>Gradiente Hidden </a:t>
            </a:r>
            <a:r>
              <a:rPr lang="pt-BR" b="1" dirty="0" err="1"/>
              <a:t>Layer</a:t>
            </a:r>
            <a:r>
              <a:rPr lang="pt-BR" dirty="0"/>
              <a:t>:</a:t>
            </a:r>
          </a:p>
          <a:p>
            <a:pPr>
              <a:buNone/>
            </a:pPr>
            <a:r>
              <a:rPr lang="pt-BR" dirty="0"/>
              <a:t>For Hidden₁:</a:t>
            </a:r>
          </a:p>
          <a:p>
            <a:pPr>
              <a:buFont typeface="+mj-lt"/>
              <a:buAutoNum type="arabicPeriod"/>
            </a:pPr>
            <a:r>
              <a:rPr lang="pt-BR" dirty="0"/>
              <a:t>Error </a:t>
            </a:r>
            <a:r>
              <a:rPr lang="pt-BR" dirty="0" err="1"/>
              <a:t>term</a:t>
            </a:r>
            <a:r>
              <a:rPr lang="pt-BR" dirty="0"/>
              <a:t>:</a:t>
            </a:r>
            <a:br>
              <a:rPr lang="pt-BR" dirty="0"/>
            </a:br>
            <a:r>
              <a:rPr lang="el-GR" dirty="0"/>
              <a:t>δ_</a:t>
            </a:r>
            <a:r>
              <a:rPr lang="pt-BR" dirty="0"/>
              <a:t>h1 = (</a:t>
            </a:r>
            <a:r>
              <a:rPr lang="el-GR" dirty="0"/>
              <a:t>δ_</a:t>
            </a:r>
            <a:r>
              <a:rPr lang="pt-BR" dirty="0"/>
              <a:t>o1 × w₅ + </a:t>
            </a:r>
            <a:r>
              <a:rPr lang="el-GR" dirty="0"/>
              <a:t>δ_</a:t>
            </a:r>
            <a:r>
              <a:rPr lang="pt-BR" dirty="0"/>
              <a:t>o2 × w₇) × out_h1 × (1 – out_h1)</a:t>
            </a:r>
            <a:br>
              <a:rPr lang="pt-BR" dirty="0"/>
            </a:br>
            <a:r>
              <a:rPr lang="el-GR" dirty="0"/>
              <a:t>δ_</a:t>
            </a:r>
            <a:r>
              <a:rPr lang="pt-BR" dirty="0"/>
              <a:t>h1 = (0.1385 × 0.40 + (–0.0380) × 0.50) × 0.59327 × (1 – 0.59327)</a:t>
            </a:r>
            <a:br>
              <a:rPr lang="pt-BR" dirty="0"/>
            </a:br>
            <a:r>
              <a:rPr lang="el-GR" dirty="0"/>
              <a:t>δ_</a:t>
            </a:r>
            <a:r>
              <a:rPr lang="pt-BR" dirty="0"/>
              <a:t>h1 = (0.0554 – 0.0190) × 0.59327 × 0.4067 ≈ 0.0364 × 0.2412 ≈ 0.0088</a:t>
            </a:r>
          </a:p>
          <a:p>
            <a:pPr>
              <a:buNone/>
            </a:pPr>
            <a:endParaRPr lang="pt-BR" dirty="0"/>
          </a:p>
          <a:p>
            <a:pPr>
              <a:buNone/>
            </a:pPr>
            <a:r>
              <a:rPr lang="pt-BR" dirty="0"/>
              <a:t>For Hidden₂:</a:t>
            </a:r>
          </a:p>
          <a:p>
            <a:pPr>
              <a:buFont typeface="+mj-lt"/>
              <a:buAutoNum type="arabicPeriod"/>
            </a:pPr>
            <a:r>
              <a:rPr lang="pt-BR" dirty="0"/>
              <a:t>Error </a:t>
            </a:r>
            <a:r>
              <a:rPr lang="pt-BR" dirty="0" err="1"/>
              <a:t>term</a:t>
            </a:r>
            <a:r>
              <a:rPr lang="pt-BR" dirty="0"/>
              <a:t>:</a:t>
            </a:r>
            <a:br>
              <a:rPr lang="pt-BR" dirty="0"/>
            </a:br>
            <a:r>
              <a:rPr lang="el-GR" dirty="0"/>
              <a:t>δ_</a:t>
            </a:r>
            <a:r>
              <a:rPr lang="pt-BR" dirty="0"/>
              <a:t>h2 = (</a:t>
            </a:r>
            <a:r>
              <a:rPr lang="el-GR" dirty="0"/>
              <a:t>δ_</a:t>
            </a:r>
            <a:r>
              <a:rPr lang="pt-BR" dirty="0"/>
              <a:t>o1 × w₆ + </a:t>
            </a:r>
            <a:r>
              <a:rPr lang="el-GR" dirty="0"/>
              <a:t>δ_</a:t>
            </a:r>
            <a:r>
              <a:rPr lang="pt-BR" dirty="0"/>
              <a:t>o2 × w₈) × out_h2 × (1 – out_h2)</a:t>
            </a:r>
            <a:br>
              <a:rPr lang="pt-BR" dirty="0"/>
            </a:br>
            <a:r>
              <a:rPr lang="el-GR" dirty="0"/>
              <a:t>δ_</a:t>
            </a:r>
            <a:r>
              <a:rPr lang="pt-BR" dirty="0"/>
              <a:t>h2 = (0.1385 × 0.45 + (–0.0380) × 0.55) × 0.59688 × (1 – 0.59688)</a:t>
            </a:r>
            <a:br>
              <a:rPr lang="pt-BR" dirty="0"/>
            </a:br>
            <a:r>
              <a:rPr lang="el-GR" dirty="0"/>
              <a:t>δ_</a:t>
            </a:r>
            <a:r>
              <a:rPr lang="pt-BR" dirty="0"/>
              <a:t>h2 = (0.0623 – 0.0209) × 0.59688 × 0.4031 ≈ 0.0414 × 0.2406 ≈ 0.0100</a:t>
            </a:r>
          </a:p>
        </p:txBody>
      </p:sp>
    </p:spTree>
    <p:extLst>
      <p:ext uri="{BB962C8B-B14F-4D97-AF65-F5344CB8AC3E}">
        <p14:creationId xmlns:p14="http://schemas.microsoft.com/office/powerpoint/2010/main" val="40267376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14FB3F-0D7E-3148-0A49-29164327F471}"/>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FE5D8165-40F8-AC2D-E5BE-84A90BD6D9C8}"/>
              </a:ext>
            </a:extLst>
          </p:cNvPr>
          <p:cNvSpPr txBox="1"/>
          <p:nvPr/>
        </p:nvSpPr>
        <p:spPr>
          <a:xfrm>
            <a:off x="393548" y="333523"/>
            <a:ext cx="8282907" cy="646331"/>
          </a:xfrm>
          <a:prstGeom prst="rect">
            <a:avLst/>
          </a:prstGeom>
          <a:noFill/>
        </p:spPr>
        <p:txBody>
          <a:bodyPr wrap="square" rtlCol="0">
            <a:spAutoFit/>
          </a:bodyPr>
          <a:lstStyle/>
          <a:p>
            <a:r>
              <a:rPr lang="pt-BR" sz="3600" b="1" dirty="0" err="1">
                <a:latin typeface="Verdana" panose="020B0604030504040204" pitchFamily="34" charset="0"/>
                <a:ea typeface="Verdana" panose="020B0604030504040204" pitchFamily="34" charset="0"/>
                <a:cs typeface="Verdana" panose="020B0604030504040204" pitchFamily="34" charset="0"/>
              </a:rPr>
              <a:t>BackPropagation</a:t>
            </a:r>
            <a:endParaRPr lang="pt-BR" sz="3600" b="1"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65DE2462-4CA9-0E3B-6F10-A9029F56A4D7}"/>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F444EC36-F1CF-4ACF-EF38-8E5DCEB1722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A753230A-7100-A89B-8024-537D47A8986B}"/>
              </a:ext>
            </a:extLst>
          </p:cNvPr>
          <p:cNvSpPr>
            <a:spLocks noGrp="1"/>
          </p:cNvSpPr>
          <p:nvPr>
            <p:ph type="sldNum" sz="quarter" idx="12"/>
          </p:nvPr>
        </p:nvSpPr>
        <p:spPr/>
        <p:txBody>
          <a:bodyPr/>
          <a:lstStyle/>
          <a:p>
            <a:fld id="{53AA0E47-E0C0-45CC-B12C-3507664E132E}" type="slidenum">
              <a:rPr lang="pt-BR" smtClean="0"/>
              <a:t>47</a:t>
            </a:fld>
            <a:endParaRPr lang="pt-BR" dirty="0"/>
          </a:p>
        </p:txBody>
      </p:sp>
      <p:sp>
        <p:nvSpPr>
          <p:cNvPr id="5" name="CaixaDeTexto 4">
            <a:extLst>
              <a:ext uri="{FF2B5EF4-FFF2-40B4-BE49-F238E27FC236}">
                <a16:creationId xmlns:a16="http://schemas.microsoft.com/office/drawing/2014/main" id="{C8D94C07-2A1A-F79B-ABE6-323574C4BA38}"/>
              </a:ext>
            </a:extLst>
          </p:cNvPr>
          <p:cNvSpPr txBox="1"/>
          <p:nvPr/>
        </p:nvSpPr>
        <p:spPr>
          <a:xfrm>
            <a:off x="393548" y="1844824"/>
            <a:ext cx="6455771" cy="1923604"/>
          </a:xfrm>
          <a:prstGeom prst="rect">
            <a:avLst/>
          </a:prstGeom>
          <a:noFill/>
        </p:spPr>
        <p:txBody>
          <a:bodyPr wrap="square">
            <a:spAutoFit/>
          </a:bodyPr>
          <a:lstStyle/>
          <a:p>
            <a:pPr>
              <a:buNone/>
            </a:pPr>
            <a:r>
              <a:rPr lang="pt-BR" sz="1700" dirty="0">
                <a:latin typeface="Verdana" panose="020B0604030504040204" pitchFamily="34" charset="0"/>
                <a:ea typeface="Verdana" panose="020B0604030504040204" pitchFamily="34" charset="0"/>
              </a:rPr>
              <a:t>A atualização de um peso na rede pode usar:</a:t>
            </a:r>
          </a:p>
          <a:p>
            <a:pPr>
              <a:buNone/>
            </a:pPr>
            <a:r>
              <a:rPr lang="pt-BR" sz="1700" dirty="0">
                <a:latin typeface="Verdana" panose="020B0604030504040204" pitchFamily="34" charset="0"/>
                <a:ea typeface="Verdana" panose="020B0604030504040204" pitchFamily="34" charset="0"/>
              </a:rPr>
              <a:t>Peso = peso – (taxa de aprendizado (LR) * gradiente)</a:t>
            </a:r>
          </a:p>
          <a:p>
            <a:pPr>
              <a:buNone/>
            </a:pPr>
            <a:endParaRPr lang="pt-BR" sz="1700" dirty="0">
              <a:latin typeface="Verdana" panose="020B0604030504040204" pitchFamily="34" charset="0"/>
              <a:ea typeface="Verdana" panose="020B0604030504040204" pitchFamily="34" charset="0"/>
            </a:endParaRPr>
          </a:p>
          <a:p>
            <a:pPr>
              <a:buNone/>
            </a:pPr>
            <a:r>
              <a:rPr lang="pt-BR" sz="1700" dirty="0">
                <a:latin typeface="Verdana" panose="020B0604030504040204" pitchFamily="34" charset="0"/>
                <a:ea typeface="Verdana" panose="020B0604030504040204" pitchFamily="34" charset="0"/>
              </a:rPr>
              <a:t>Calcular o peso w₅:</a:t>
            </a:r>
          </a:p>
          <a:p>
            <a:pPr>
              <a:buNone/>
            </a:pPr>
            <a:r>
              <a:rPr lang="pt-BR" sz="1700" dirty="0" err="1">
                <a:latin typeface="Verdana" panose="020B0604030504040204" pitchFamily="34" charset="0"/>
                <a:ea typeface="Verdana" panose="020B0604030504040204" pitchFamily="34" charset="0"/>
              </a:rPr>
              <a:t>new_w</a:t>
            </a:r>
            <a:r>
              <a:rPr lang="pt-BR" sz="1700" dirty="0">
                <a:latin typeface="Verdana" panose="020B0604030504040204" pitchFamily="34" charset="0"/>
                <a:ea typeface="Verdana" panose="020B0604030504040204" pitchFamily="34" charset="0"/>
              </a:rPr>
              <a:t>₅ = w₅ – </a:t>
            </a:r>
            <a:r>
              <a:rPr lang="en-US" sz="1700" dirty="0">
                <a:latin typeface="Verdana" panose="020B0604030504040204" pitchFamily="34" charset="0"/>
                <a:ea typeface="Verdana" panose="020B0604030504040204" pitchFamily="34" charset="0"/>
              </a:rPr>
              <a:t>LR</a:t>
            </a:r>
            <a:r>
              <a:rPr lang="el-GR" sz="1700" dirty="0">
                <a:latin typeface="Verdana" panose="020B0604030504040204" pitchFamily="34" charset="0"/>
                <a:ea typeface="Verdana" panose="020B0604030504040204" pitchFamily="34" charset="0"/>
              </a:rPr>
              <a:t> × δ_</a:t>
            </a:r>
            <a:r>
              <a:rPr lang="pt-BR" sz="1700" dirty="0">
                <a:latin typeface="Verdana" panose="020B0604030504040204" pitchFamily="34" charset="0"/>
                <a:ea typeface="Verdana" panose="020B0604030504040204" pitchFamily="34" charset="0"/>
              </a:rPr>
              <a:t>o1 × out_h1</a:t>
            </a:r>
          </a:p>
          <a:p>
            <a:r>
              <a:rPr lang="pt-BR" sz="1700" dirty="0" err="1">
                <a:latin typeface="Verdana" panose="020B0604030504040204" pitchFamily="34" charset="0"/>
                <a:ea typeface="Verdana" panose="020B0604030504040204" pitchFamily="34" charset="0"/>
              </a:rPr>
              <a:t>new_w</a:t>
            </a:r>
            <a:r>
              <a:rPr lang="pt-BR" sz="1700" dirty="0">
                <a:latin typeface="Verdana" panose="020B0604030504040204" pitchFamily="34" charset="0"/>
                <a:ea typeface="Verdana" panose="020B0604030504040204" pitchFamily="34" charset="0"/>
              </a:rPr>
              <a:t>₅ = 0.40 – 0.5 × 0.1385 × 0.59327 ≈ 0.40 – 0.0411 ≈ 0.3589</a:t>
            </a:r>
          </a:p>
        </p:txBody>
      </p:sp>
      <p:sp>
        <p:nvSpPr>
          <p:cNvPr id="8" name="CaixaDeTexto 7">
            <a:extLst>
              <a:ext uri="{FF2B5EF4-FFF2-40B4-BE49-F238E27FC236}">
                <a16:creationId xmlns:a16="http://schemas.microsoft.com/office/drawing/2014/main" id="{5ADFEA62-D94C-8566-9C4C-D96A7C1D2BF7}"/>
              </a:ext>
            </a:extLst>
          </p:cNvPr>
          <p:cNvSpPr txBox="1"/>
          <p:nvPr/>
        </p:nvSpPr>
        <p:spPr>
          <a:xfrm>
            <a:off x="1860079" y="4869160"/>
            <a:ext cx="6264696" cy="646331"/>
          </a:xfrm>
          <a:prstGeom prst="rect">
            <a:avLst/>
          </a:prstGeom>
          <a:noFill/>
        </p:spPr>
        <p:txBody>
          <a:bodyPr wrap="square">
            <a:spAutoFit/>
          </a:bodyPr>
          <a:lstStyle/>
          <a:p>
            <a:r>
              <a:rPr lang="pt-BR" dirty="0"/>
              <a:t>Exemplo com ilustração pode ser encontrado em:</a:t>
            </a:r>
          </a:p>
          <a:p>
            <a:r>
              <a:rPr lang="pt-BR" dirty="0"/>
              <a:t>https://mmuratarat.github.io/2020-01-09/backpropagation</a:t>
            </a:r>
          </a:p>
        </p:txBody>
      </p:sp>
      <p:sp>
        <p:nvSpPr>
          <p:cNvPr id="12" name="CaixaDeTexto 11">
            <a:extLst>
              <a:ext uri="{FF2B5EF4-FFF2-40B4-BE49-F238E27FC236}">
                <a16:creationId xmlns:a16="http://schemas.microsoft.com/office/drawing/2014/main" id="{D6211584-8FA5-52C7-BE34-439EC9B8580C}"/>
              </a:ext>
            </a:extLst>
          </p:cNvPr>
          <p:cNvSpPr txBox="1"/>
          <p:nvPr/>
        </p:nvSpPr>
        <p:spPr>
          <a:xfrm>
            <a:off x="1860079" y="5515491"/>
            <a:ext cx="7274796" cy="646331"/>
          </a:xfrm>
          <a:prstGeom prst="rect">
            <a:avLst/>
          </a:prstGeom>
          <a:noFill/>
        </p:spPr>
        <p:txBody>
          <a:bodyPr wrap="square">
            <a:spAutoFit/>
          </a:bodyPr>
          <a:lstStyle/>
          <a:p>
            <a:r>
              <a:rPr lang="en-US" dirty="0"/>
              <a:t>A Step by Step Backpropagation Example for Regression using an One-hot Encoded Categorical Variable by hand and in </a:t>
            </a:r>
            <a:r>
              <a:rPr lang="en-US" dirty="0" err="1"/>
              <a:t>Tensorflow</a:t>
            </a:r>
            <a:endParaRPr lang="pt-BR" dirty="0"/>
          </a:p>
        </p:txBody>
      </p:sp>
    </p:spTree>
    <p:extLst>
      <p:ext uri="{BB962C8B-B14F-4D97-AF65-F5344CB8AC3E}">
        <p14:creationId xmlns:p14="http://schemas.microsoft.com/office/powerpoint/2010/main" val="21753300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B47A5C-21CB-00D2-02A8-F5A23A7DC6DE}"/>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E9223763-BE69-07AE-9AE1-D4BF2F27A86A}"/>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Avaliações e métricas</a:t>
            </a:r>
          </a:p>
        </p:txBody>
      </p:sp>
      <p:sp>
        <p:nvSpPr>
          <p:cNvPr id="20" name="Retângulo 19">
            <a:extLst>
              <a:ext uri="{FF2B5EF4-FFF2-40B4-BE49-F238E27FC236}">
                <a16:creationId xmlns:a16="http://schemas.microsoft.com/office/drawing/2014/main" id="{871C56B0-B79E-8109-6863-EB87FDD06772}"/>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1D79598A-E696-F65A-072F-0613B5ED46A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70D92479-AD6C-139B-92D6-B0B8AC75E0FC}"/>
              </a:ext>
            </a:extLst>
          </p:cNvPr>
          <p:cNvSpPr>
            <a:spLocks noGrp="1"/>
          </p:cNvSpPr>
          <p:nvPr>
            <p:ph type="sldNum" sz="quarter" idx="12"/>
          </p:nvPr>
        </p:nvSpPr>
        <p:spPr/>
        <p:txBody>
          <a:bodyPr/>
          <a:lstStyle/>
          <a:p>
            <a:fld id="{53AA0E47-E0C0-45CC-B12C-3507664E132E}" type="slidenum">
              <a:rPr lang="pt-BR" smtClean="0"/>
              <a:t>48</a:t>
            </a:fld>
            <a:endParaRPr lang="pt-BR" dirty="0"/>
          </a:p>
        </p:txBody>
      </p:sp>
      <p:sp>
        <p:nvSpPr>
          <p:cNvPr id="5" name="CaixaDeTexto 4">
            <a:extLst>
              <a:ext uri="{FF2B5EF4-FFF2-40B4-BE49-F238E27FC236}">
                <a16:creationId xmlns:a16="http://schemas.microsoft.com/office/drawing/2014/main" id="{0FDFA679-227A-E534-9FA6-0C24E9423B49}"/>
              </a:ext>
            </a:extLst>
          </p:cNvPr>
          <p:cNvSpPr txBox="1"/>
          <p:nvPr/>
        </p:nvSpPr>
        <p:spPr>
          <a:xfrm>
            <a:off x="502554" y="1556792"/>
            <a:ext cx="8138892" cy="2031325"/>
          </a:xfrm>
          <a:prstGeom prst="rect">
            <a:avLst/>
          </a:prstGeom>
          <a:noFill/>
        </p:spPr>
        <p:txBody>
          <a:bodyPr wrap="square">
            <a:spAutoFit/>
          </a:bodyPr>
          <a:lstStyle/>
          <a:p>
            <a:r>
              <a:rPr lang="pt-BR" dirty="0"/>
              <a:t>Métricas são medidas quantitativas usadas para avaliar o desempenho de um modelo. Elas dependem do tipo de problema:</a:t>
            </a:r>
          </a:p>
          <a:p>
            <a:endParaRPr lang="pt-BR" dirty="0"/>
          </a:p>
          <a:p>
            <a:pPr marL="285750" indent="-285750">
              <a:buFont typeface="Arial" panose="020B0604020202020204" pitchFamily="34" charset="0"/>
              <a:buChar char="•"/>
            </a:pPr>
            <a:r>
              <a:rPr lang="pt-BR" dirty="0"/>
              <a:t>Classificação (prever categorias)</a:t>
            </a:r>
          </a:p>
          <a:p>
            <a:pPr marL="285750" indent="-285750">
              <a:buFont typeface="Arial" panose="020B0604020202020204" pitchFamily="34" charset="0"/>
              <a:buChar char="•"/>
            </a:pPr>
            <a:r>
              <a:rPr lang="pt-BR" dirty="0"/>
              <a:t>Regressão (computar valores)</a:t>
            </a:r>
          </a:p>
          <a:p>
            <a:pPr marL="285750" indent="-285750">
              <a:buFont typeface="Arial" panose="020B0604020202020204" pitchFamily="34" charset="0"/>
              <a:buChar char="•"/>
            </a:pPr>
            <a:r>
              <a:rPr lang="pt-BR" dirty="0"/>
              <a:t>Classificação / Recomendação</a:t>
            </a:r>
          </a:p>
          <a:p>
            <a:pPr marL="285750" indent="-285750">
              <a:buFont typeface="Arial" panose="020B0604020202020204" pitchFamily="34" charset="0"/>
              <a:buChar char="•"/>
            </a:pPr>
            <a:r>
              <a:rPr lang="pt-BR" dirty="0"/>
              <a:t>Agrupamento / Avaliação não-supervisionada</a:t>
            </a:r>
          </a:p>
        </p:txBody>
      </p:sp>
    </p:spTree>
    <p:extLst>
      <p:ext uri="{BB962C8B-B14F-4D97-AF65-F5344CB8AC3E}">
        <p14:creationId xmlns:p14="http://schemas.microsoft.com/office/powerpoint/2010/main" val="298620404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DAE362-DB1C-1565-26AC-538DB0DDF1B7}"/>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F2270DD4-3C8B-3006-1C46-50392DEA4693}"/>
              </a:ext>
            </a:extLst>
          </p:cNvPr>
          <p:cNvSpPr txBox="1"/>
          <p:nvPr/>
        </p:nvSpPr>
        <p:spPr>
          <a:xfrm>
            <a:off x="393548" y="333523"/>
            <a:ext cx="8282907" cy="646331"/>
          </a:xfrm>
          <a:prstGeom prst="rect">
            <a:avLst/>
          </a:prstGeom>
          <a:noFill/>
        </p:spPr>
        <p:txBody>
          <a:bodyPr wrap="square" rtlCol="0">
            <a:spAutoFit/>
          </a:bodyPr>
          <a:lstStyle/>
          <a:p>
            <a:r>
              <a:rPr lang="pt-BR" sz="3600" b="1" dirty="0" err="1">
                <a:latin typeface="Verdana" panose="020B0604030504040204" pitchFamily="34" charset="0"/>
                <a:ea typeface="Verdana" panose="020B0604030504040204" pitchFamily="34" charset="0"/>
                <a:cs typeface="Verdana" panose="020B0604030504040204" pitchFamily="34" charset="0"/>
              </a:rPr>
              <a:t>Loss</a:t>
            </a:r>
            <a:r>
              <a:rPr lang="pt-BR" sz="3600" b="1" dirty="0">
                <a:latin typeface="Verdana" panose="020B0604030504040204" pitchFamily="34" charset="0"/>
                <a:ea typeface="Verdana" panose="020B0604030504040204" pitchFamily="34" charset="0"/>
                <a:cs typeface="Verdana" panose="020B0604030504040204" pitchFamily="34" charset="0"/>
              </a:rPr>
              <a:t> </a:t>
            </a:r>
            <a:r>
              <a:rPr lang="pt-BR" sz="3600" b="1" dirty="0" err="1">
                <a:latin typeface="Verdana" panose="020B0604030504040204" pitchFamily="34" charset="0"/>
                <a:ea typeface="Verdana" panose="020B0604030504040204" pitchFamily="34" charset="0"/>
                <a:cs typeface="Verdana" panose="020B0604030504040204" pitchFamily="34" charset="0"/>
              </a:rPr>
              <a:t>Functions</a:t>
            </a:r>
            <a:r>
              <a:rPr lang="pt-BR" sz="3600" b="1" dirty="0">
                <a:latin typeface="Verdana" panose="020B0604030504040204" pitchFamily="34" charset="0"/>
                <a:ea typeface="Verdana" panose="020B0604030504040204" pitchFamily="34" charset="0"/>
                <a:cs typeface="Verdana" panose="020B0604030504040204" pitchFamily="34" charset="0"/>
              </a:rPr>
              <a:t> - Classificação</a:t>
            </a:r>
          </a:p>
        </p:txBody>
      </p:sp>
      <p:sp>
        <p:nvSpPr>
          <p:cNvPr id="20" name="Retângulo 19">
            <a:extLst>
              <a:ext uri="{FF2B5EF4-FFF2-40B4-BE49-F238E27FC236}">
                <a16:creationId xmlns:a16="http://schemas.microsoft.com/office/drawing/2014/main" id="{B002CA3D-40F9-3A57-5C61-C61DE9D82F6A}"/>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3D1A6336-054D-905C-B5DB-EAD2036A275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D82BD68C-E9BE-62B5-8CAE-04449B00B68B}"/>
              </a:ext>
            </a:extLst>
          </p:cNvPr>
          <p:cNvSpPr>
            <a:spLocks noGrp="1"/>
          </p:cNvSpPr>
          <p:nvPr>
            <p:ph type="sldNum" sz="quarter" idx="12"/>
          </p:nvPr>
        </p:nvSpPr>
        <p:spPr/>
        <p:txBody>
          <a:bodyPr/>
          <a:lstStyle/>
          <a:p>
            <a:fld id="{53AA0E47-E0C0-45CC-B12C-3507664E132E}" type="slidenum">
              <a:rPr lang="pt-BR" smtClean="0"/>
              <a:t>49</a:t>
            </a:fld>
            <a:endParaRPr lang="pt-BR" dirty="0"/>
          </a:p>
        </p:txBody>
      </p:sp>
      <p:sp>
        <p:nvSpPr>
          <p:cNvPr id="5" name="CaixaDeTexto 4">
            <a:extLst>
              <a:ext uri="{FF2B5EF4-FFF2-40B4-BE49-F238E27FC236}">
                <a16:creationId xmlns:a16="http://schemas.microsoft.com/office/drawing/2014/main" id="{F6EF2E22-F88C-2C4C-D7F3-E4B35F5A8BC9}"/>
              </a:ext>
            </a:extLst>
          </p:cNvPr>
          <p:cNvSpPr txBox="1"/>
          <p:nvPr/>
        </p:nvSpPr>
        <p:spPr>
          <a:xfrm>
            <a:off x="502554" y="1556792"/>
            <a:ext cx="8138892" cy="4247317"/>
          </a:xfrm>
          <a:prstGeom prst="rect">
            <a:avLst/>
          </a:prstGeom>
          <a:noFill/>
        </p:spPr>
        <p:txBody>
          <a:bodyPr wrap="square">
            <a:spAutoFit/>
          </a:bodyPr>
          <a:lstStyle/>
          <a:p>
            <a:r>
              <a:rPr lang="pt-BR" dirty="0"/>
              <a:t>Funções de perda são o que determina como o modelo está desempenhando. Durante o treino, a função de perda deve ser minimizada, e existem diferentes tipos, </a:t>
            </a:r>
            <a:r>
              <a:rPr lang="pt-BR" b="1" dirty="0"/>
              <a:t>dependendo do tipo de dado-alvo</a:t>
            </a:r>
            <a:r>
              <a:rPr lang="pt-BR" dirty="0"/>
              <a:t>:</a:t>
            </a:r>
          </a:p>
          <a:p>
            <a:endParaRPr lang="pt-BR" dirty="0"/>
          </a:p>
          <a:p>
            <a:pPr marL="285750" indent="-285750">
              <a:buFont typeface="Arial" panose="020B0604020202020204" pitchFamily="34" charset="0"/>
              <a:buChar char="•"/>
            </a:pPr>
            <a:r>
              <a:rPr lang="pt-BR" b="1" dirty="0" err="1"/>
              <a:t>Binary</a:t>
            </a:r>
            <a:r>
              <a:rPr lang="pt-BR" b="1" dirty="0"/>
              <a:t> Cross-</a:t>
            </a:r>
            <a:r>
              <a:rPr lang="pt-BR" b="1" dirty="0" err="1"/>
              <a:t>Entropy</a:t>
            </a:r>
            <a:endParaRPr lang="pt-BR" b="1" dirty="0"/>
          </a:p>
          <a:p>
            <a:pPr marL="742950" lvl="1" indent="-285750">
              <a:buFont typeface="Arial" panose="020B0604020202020204" pitchFamily="34" charset="0"/>
              <a:buChar char="•"/>
            </a:pPr>
            <a:r>
              <a:rPr lang="pt-BR" dirty="0"/>
              <a:t>Usada quando há duas classes (classificação binária) e a camada de saída possui 1 neurônio. Normalmente sigmoide</a:t>
            </a:r>
          </a:p>
          <a:p>
            <a:pPr marL="742950" lvl="1" indent="-285750">
              <a:buFont typeface="Arial" panose="020B0604020202020204" pitchFamily="34" charset="0"/>
              <a:buChar char="•"/>
            </a:pPr>
            <a:endParaRPr lang="pt-BR" dirty="0"/>
          </a:p>
          <a:p>
            <a:pPr marL="285750" indent="-285750">
              <a:buFont typeface="Arial" panose="020B0604020202020204" pitchFamily="34" charset="0"/>
              <a:buChar char="•"/>
            </a:pPr>
            <a:r>
              <a:rPr lang="pt-BR" b="1" dirty="0" err="1"/>
              <a:t>Categorical</a:t>
            </a:r>
            <a:r>
              <a:rPr lang="pt-BR" b="1" dirty="0"/>
              <a:t> Cross-</a:t>
            </a:r>
            <a:r>
              <a:rPr lang="pt-BR" b="1" dirty="0" err="1"/>
              <a:t>Entropy</a:t>
            </a:r>
            <a:endParaRPr lang="pt-BR" b="1" dirty="0"/>
          </a:p>
          <a:p>
            <a:pPr marL="742950" lvl="1" indent="-285750">
              <a:buFont typeface="Arial" panose="020B0604020202020204" pitchFamily="34" charset="0"/>
              <a:buChar char="•"/>
            </a:pPr>
            <a:r>
              <a:rPr lang="pt-BR" dirty="0"/>
              <a:t>Usado para classificação </a:t>
            </a:r>
            <a:r>
              <a:rPr lang="pt-BR" dirty="0" err="1"/>
              <a:t>multi-classe</a:t>
            </a:r>
            <a:r>
              <a:rPr lang="pt-BR" dirty="0"/>
              <a:t> quando os rótulos são codificados em um único ponto. Normalmente </a:t>
            </a:r>
            <a:r>
              <a:rPr lang="pt-BR" dirty="0" err="1"/>
              <a:t>softmax</a:t>
            </a:r>
            <a:r>
              <a:rPr lang="pt-BR" dirty="0"/>
              <a:t>.</a:t>
            </a:r>
          </a:p>
          <a:p>
            <a:pPr marL="742950" lvl="1" indent="-285750">
              <a:buFont typeface="Arial" panose="020B0604020202020204" pitchFamily="34" charset="0"/>
              <a:buChar char="•"/>
            </a:pPr>
            <a:endParaRPr lang="pt-BR" dirty="0"/>
          </a:p>
          <a:p>
            <a:pPr marL="285750" indent="-285750">
              <a:buFont typeface="Arial" panose="020B0604020202020204" pitchFamily="34" charset="0"/>
              <a:buChar char="•"/>
            </a:pPr>
            <a:r>
              <a:rPr lang="pt-BR" b="1" dirty="0" err="1"/>
              <a:t>Sparse</a:t>
            </a:r>
            <a:r>
              <a:rPr lang="pt-BR" b="1" dirty="0"/>
              <a:t> </a:t>
            </a:r>
            <a:r>
              <a:rPr lang="pt-BR" b="1" dirty="0" err="1"/>
              <a:t>Categorical</a:t>
            </a:r>
            <a:r>
              <a:rPr lang="pt-BR" b="1" dirty="0"/>
              <a:t> Cross-</a:t>
            </a:r>
            <a:r>
              <a:rPr lang="pt-BR" b="1" dirty="0" err="1"/>
              <a:t>Entropy</a:t>
            </a:r>
            <a:endParaRPr lang="pt-BR" b="1" dirty="0"/>
          </a:p>
          <a:p>
            <a:pPr marL="742950" lvl="1" indent="-285750">
              <a:buFont typeface="Arial" panose="020B0604020202020204" pitchFamily="34" charset="0"/>
              <a:buChar char="•"/>
            </a:pPr>
            <a:r>
              <a:rPr lang="pt-BR" dirty="0"/>
              <a:t>O mesmo que a </a:t>
            </a:r>
            <a:r>
              <a:rPr lang="pt-BR" dirty="0" err="1"/>
              <a:t>Categorical</a:t>
            </a:r>
            <a:r>
              <a:rPr lang="pt-BR" dirty="0"/>
              <a:t> Cross-</a:t>
            </a:r>
            <a:r>
              <a:rPr lang="pt-BR" dirty="0" err="1"/>
              <a:t>Entropy</a:t>
            </a:r>
            <a:r>
              <a:rPr lang="pt-BR" dirty="0"/>
              <a:t>, mas usado quando os rótulos são inteiros (sem encode).</a:t>
            </a:r>
          </a:p>
        </p:txBody>
      </p:sp>
    </p:spTree>
    <p:extLst>
      <p:ext uri="{BB962C8B-B14F-4D97-AF65-F5344CB8AC3E}">
        <p14:creationId xmlns:p14="http://schemas.microsoft.com/office/powerpoint/2010/main" val="1199154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E99416-F236-1B93-8AA1-679EC972313F}"/>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75039781-DD4A-B0BD-42D7-264966C008F6}"/>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Porquê precisamos?</a:t>
            </a:r>
          </a:p>
        </p:txBody>
      </p:sp>
      <p:sp>
        <p:nvSpPr>
          <p:cNvPr id="20" name="Retângulo 19">
            <a:extLst>
              <a:ext uri="{FF2B5EF4-FFF2-40B4-BE49-F238E27FC236}">
                <a16:creationId xmlns:a16="http://schemas.microsoft.com/office/drawing/2014/main" id="{BC8688AE-35BC-C999-35A4-31EC771C8074}"/>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AB5F9B4C-556E-F24C-4DD2-90B60FADF27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C93AD801-EEE8-48E2-CB71-004C226C97F0}"/>
              </a:ext>
            </a:extLst>
          </p:cNvPr>
          <p:cNvSpPr>
            <a:spLocks noGrp="1"/>
          </p:cNvSpPr>
          <p:nvPr>
            <p:ph type="sldNum" sz="quarter" idx="12"/>
          </p:nvPr>
        </p:nvSpPr>
        <p:spPr/>
        <p:txBody>
          <a:bodyPr/>
          <a:lstStyle/>
          <a:p>
            <a:fld id="{53AA0E47-E0C0-45CC-B12C-3507664E132E}" type="slidenum">
              <a:rPr lang="pt-BR" smtClean="0"/>
              <a:t>5</a:t>
            </a:fld>
            <a:endParaRPr lang="pt-BR" dirty="0"/>
          </a:p>
        </p:txBody>
      </p:sp>
      <p:sp>
        <p:nvSpPr>
          <p:cNvPr id="4" name="CaixaDeTexto 3">
            <a:extLst>
              <a:ext uri="{FF2B5EF4-FFF2-40B4-BE49-F238E27FC236}">
                <a16:creationId xmlns:a16="http://schemas.microsoft.com/office/drawing/2014/main" id="{FB5E9B5A-8019-13BD-74EC-9848DE2262C5}"/>
              </a:ext>
            </a:extLst>
          </p:cNvPr>
          <p:cNvSpPr txBox="1"/>
          <p:nvPr/>
        </p:nvSpPr>
        <p:spPr>
          <a:xfrm>
            <a:off x="287015" y="1226967"/>
            <a:ext cx="8495972" cy="2446824"/>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Exemplos do mundo real nem sempre podem ser modelados </a:t>
            </a:r>
            <a:r>
              <a:rPr lang="pt-BR" sz="1700" b="1" dirty="0">
                <a:latin typeface="Verdana" panose="020B0604030504040204" pitchFamily="34" charset="0"/>
                <a:ea typeface="Verdana" panose="020B0604030504040204" pitchFamily="34" charset="0"/>
                <a:cs typeface="Verdana" panose="020B0604030504040204" pitchFamily="34" charset="0"/>
              </a:rPr>
              <a:t>deterministicamente</a:t>
            </a:r>
            <a:r>
              <a:rPr lang="pt-BR" sz="1700" dirty="0">
                <a:latin typeface="Verdana" panose="020B0604030504040204" pitchFamily="34" charset="0"/>
                <a:ea typeface="Verdana" panose="020B0604030504040204" pitchFamily="34" charset="0"/>
                <a:cs typeface="Verdana" panose="020B0604030504040204" pitchFamily="34" charset="0"/>
              </a:rPr>
              <a:t>, com </a:t>
            </a:r>
            <a:r>
              <a:rPr lang="pt-BR" sz="1700" b="1" dirty="0">
                <a:latin typeface="Verdana" panose="020B0604030504040204" pitchFamily="34" charset="0"/>
                <a:ea typeface="Verdana" panose="020B0604030504040204" pitchFamily="34" charset="0"/>
                <a:cs typeface="Verdana" panose="020B0604030504040204" pitchFamily="34" charset="0"/>
              </a:rPr>
              <a:t>total representação</a:t>
            </a:r>
            <a:r>
              <a:rPr lang="pt-BR" sz="1700" dirty="0">
                <a:latin typeface="Verdana" panose="020B0604030504040204" pitchFamily="34" charset="0"/>
                <a:ea typeface="Verdana" panose="020B0604030504040204" pitchFamily="34" charset="0"/>
                <a:cs typeface="Verdana" panose="020B0604030504040204" pitchFamily="34" charset="0"/>
              </a:rPr>
              <a:t> do problema ou com conhecimento do </a:t>
            </a:r>
            <a:r>
              <a:rPr lang="pt-BR" sz="1700" b="1" dirty="0">
                <a:latin typeface="Verdana" panose="020B0604030504040204" pitchFamily="34" charset="0"/>
                <a:ea typeface="Verdana" panose="020B0604030504040204" pitchFamily="34" charset="0"/>
                <a:cs typeface="Verdana" panose="020B0604030504040204" pitchFamily="34" charset="0"/>
              </a:rPr>
              <a:t>espaço de busca</a:t>
            </a:r>
            <a:r>
              <a:rPr lang="pt-BR" sz="1700" dirty="0">
                <a:latin typeface="Verdana" panose="020B0604030504040204" pitchFamily="34" charset="0"/>
                <a:ea typeface="Verdana" panose="020B0604030504040204" pitchFamily="34" charset="0"/>
                <a:cs typeface="Verdana" panose="020B0604030504040204" pitchFamily="34" charset="0"/>
              </a:rPr>
              <a:t>. </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Aleatoriedade é um fator presente na natureza. Qualquer observação sobre, estará sujeito a conter inconsistências.</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Alguns geradores de número aleatório usam dados meteorológicos.</a:t>
            </a:r>
          </a:p>
        </p:txBody>
      </p:sp>
      <p:sp>
        <p:nvSpPr>
          <p:cNvPr id="3" name="CaixaDeTexto 2">
            <a:extLst>
              <a:ext uri="{FF2B5EF4-FFF2-40B4-BE49-F238E27FC236}">
                <a16:creationId xmlns:a16="http://schemas.microsoft.com/office/drawing/2014/main" id="{0335B046-E0A4-65B9-4B1A-2F784C97836B}"/>
              </a:ext>
            </a:extLst>
          </p:cNvPr>
          <p:cNvSpPr txBox="1"/>
          <p:nvPr/>
        </p:nvSpPr>
        <p:spPr>
          <a:xfrm>
            <a:off x="3635896" y="6538912"/>
            <a:ext cx="184731" cy="369332"/>
          </a:xfrm>
          <a:prstGeom prst="rect">
            <a:avLst/>
          </a:prstGeom>
          <a:noFill/>
        </p:spPr>
        <p:txBody>
          <a:bodyPr wrap="none" rtlCol="0">
            <a:spAutoFit/>
          </a:bodyPr>
          <a:lstStyle/>
          <a:p>
            <a:endParaRPr lang="pt-BR" dirty="0"/>
          </a:p>
        </p:txBody>
      </p:sp>
    </p:spTree>
    <p:extLst>
      <p:ext uri="{BB962C8B-B14F-4D97-AF65-F5344CB8AC3E}">
        <p14:creationId xmlns:p14="http://schemas.microsoft.com/office/powerpoint/2010/main" val="24676932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7FA252-AB6D-9BF2-84CD-BC4670358C29}"/>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576D006F-EC62-6BDE-C59E-470EF0F68469}"/>
              </a:ext>
            </a:extLst>
          </p:cNvPr>
          <p:cNvSpPr txBox="1"/>
          <p:nvPr/>
        </p:nvSpPr>
        <p:spPr>
          <a:xfrm>
            <a:off x="393548" y="333523"/>
            <a:ext cx="8282907" cy="1200329"/>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Avaliações e métricas:</a:t>
            </a:r>
            <a:br>
              <a:rPr lang="pt-BR" sz="3600" b="1" dirty="0">
                <a:latin typeface="Verdana" panose="020B0604030504040204" pitchFamily="34" charset="0"/>
                <a:ea typeface="Verdana" panose="020B0604030504040204" pitchFamily="34" charset="0"/>
                <a:cs typeface="Verdana" panose="020B0604030504040204" pitchFamily="34" charset="0"/>
              </a:rPr>
            </a:br>
            <a:r>
              <a:rPr lang="pt-BR" sz="3600" b="1" dirty="0">
                <a:latin typeface="Verdana" panose="020B0604030504040204" pitchFamily="34" charset="0"/>
                <a:ea typeface="Verdana" panose="020B0604030504040204" pitchFamily="34" charset="0"/>
                <a:cs typeface="Verdana" panose="020B0604030504040204" pitchFamily="34" charset="0"/>
              </a:rPr>
              <a:t>Classificação</a:t>
            </a:r>
          </a:p>
        </p:txBody>
      </p:sp>
      <p:sp>
        <p:nvSpPr>
          <p:cNvPr id="20" name="Retângulo 19">
            <a:extLst>
              <a:ext uri="{FF2B5EF4-FFF2-40B4-BE49-F238E27FC236}">
                <a16:creationId xmlns:a16="http://schemas.microsoft.com/office/drawing/2014/main" id="{059130D1-1889-FBFF-EA4E-623E2569925A}"/>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CC4745BD-3373-5F45-E4FF-B652362D0A8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1990D0D4-2EBB-0251-B16F-E9BEDAE3F52C}"/>
              </a:ext>
            </a:extLst>
          </p:cNvPr>
          <p:cNvSpPr>
            <a:spLocks noGrp="1"/>
          </p:cNvSpPr>
          <p:nvPr>
            <p:ph type="sldNum" sz="quarter" idx="12"/>
          </p:nvPr>
        </p:nvSpPr>
        <p:spPr/>
        <p:txBody>
          <a:bodyPr/>
          <a:lstStyle/>
          <a:p>
            <a:fld id="{53AA0E47-E0C0-45CC-B12C-3507664E132E}" type="slidenum">
              <a:rPr lang="pt-BR" smtClean="0"/>
              <a:t>50</a:t>
            </a:fld>
            <a:endParaRPr lang="pt-BR" dirty="0"/>
          </a:p>
        </p:txBody>
      </p:sp>
      <p:sp>
        <p:nvSpPr>
          <p:cNvPr id="10" name="CaixaDeTexto 9">
            <a:extLst>
              <a:ext uri="{FF2B5EF4-FFF2-40B4-BE49-F238E27FC236}">
                <a16:creationId xmlns:a16="http://schemas.microsoft.com/office/drawing/2014/main" id="{DC51CCC2-171A-5FD3-3512-833F663480FD}"/>
              </a:ext>
            </a:extLst>
          </p:cNvPr>
          <p:cNvSpPr txBox="1"/>
          <p:nvPr/>
        </p:nvSpPr>
        <p:spPr>
          <a:xfrm>
            <a:off x="147728" y="1791300"/>
            <a:ext cx="8697842" cy="3416320"/>
          </a:xfrm>
          <a:prstGeom prst="rect">
            <a:avLst/>
          </a:prstGeom>
          <a:noFill/>
        </p:spPr>
        <p:txBody>
          <a:bodyPr wrap="square">
            <a:spAutoFit/>
          </a:bodyPr>
          <a:lstStyle/>
          <a:p>
            <a:r>
              <a:rPr lang="pt-BR" b="1" dirty="0"/>
              <a:t>Acurácia: </a:t>
            </a:r>
            <a:r>
              <a:rPr lang="pt-BR" dirty="0"/>
              <a:t>Porcentagem de amostras classificadas corretamente.</a:t>
            </a:r>
          </a:p>
          <a:p>
            <a:r>
              <a:rPr lang="pt-BR" dirty="0"/>
              <a:t>Acurácia = Total de Previsões / Previsões Corretas</a:t>
            </a:r>
          </a:p>
          <a:p>
            <a:endParaRPr lang="pt-BR" dirty="0"/>
          </a:p>
          <a:p>
            <a:r>
              <a:rPr lang="pt-BR" dirty="0"/>
              <a:t>​</a:t>
            </a:r>
            <a:r>
              <a:rPr lang="pt-BR" b="1" dirty="0"/>
              <a:t>Precisão</a:t>
            </a:r>
            <a:r>
              <a:rPr lang="pt-BR" dirty="0"/>
              <a:t>: De todas as amostras que o modelo previu como uma classe, quantas estavam realmente corretas?</a:t>
            </a:r>
          </a:p>
          <a:p>
            <a:r>
              <a:rPr lang="pt-BR" dirty="0"/>
              <a:t>Precisão = Positivo verdadeiro / (Positivo verdadeiro + Falso positivo )</a:t>
            </a:r>
          </a:p>
          <a:p>
            <a:endParaRPr lang="pt-BR" dirty="0"/>
          </a:p>
          <a:p>
            <a:r>
              <a:rPr lang="pt-BR" b="1" dirty="0"/>
              <a:t>Recall</a:t>
            </a:r>
            <a:r>
              <a:rPr lang="pt-BR" dirty="0"/>
              <a:t>: De todas as instâncias reais de uma classe, quantas o modelo capturou?</a:t>
            </a:r>
          </a:p>
          <a:p>
            <a:r>
              <a:rPr lang="pt-BR" dirty="0"/>
              <a:t>Recall = Positivo Verdadeiro / (Positivo Verdadeiro + Falso Negativo )</a:t>
            </a:r>
          </a:p>
          <a:p>
            <a:endParaRPr lang="pt-BR" dirty="0"/>
          </a:p>
          <a:p>
            <a:r>
              <a:rPr lang="pt-BR" dirty="0"/>
              <a:t>F1-Score: Média harmônica de precisão e recall:</a:t>
            </a:r>
          </a:p>
          <a:p>
            <a:r>
              <a:rPr lang="pt-BR" dirty="0"/>
              <a:t>F1 = ( Precisão * Recall ) / ( Precisão + Recall )</a:t>
            </a:r>
          </a:p>
        </p:txBody>
      </p:sp>
    </p:spTree>
    <p:extLst>
      <p:ext uri="{BB962C8B-B14F-4D97-AF65-F5344CB8AC3E}">
        <p14:creationId xmlns:p14="http://schemas.microsoft.com/office/powerpoint/2010/main" val="41013772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02A194-84D1-2CDE-B96B-8BABD9291207}"/>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547FDD9F-481E-1A37-347B-C3151D96EFA3}"/>
              </a:ext>
            </a:extLst>
          </p:cNvPr>
          <p:cNvSpPr txBox="1"/>
          <p:nvPr/>
        </p:nvSpPr>
        <p:spPr>
          <a:xfrm>
            <a:off x="393548" y="333523"/>
            <a:ext cx="8282907" cy="1200329"/>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Avaliações e métricas:</a:t>
            </a:r>
            <a:br>
              <a:rPr lang="pt-BR" sz="3600" b="1" dirty="0">
                <a:latin typeface="Verdana" panose="020B0604030504040204" pitchFamily="34" charset="0"/>
                <a:ea typeface="Verdana" panose="020B0604030504040204" pitchFamily="34" charset="0"/>
                <a:cs typeface="Verdana" panose="020B0604030504040204" pitchFamily="34" charset="0"/>
              </a:rPr>
            </a:br>
            <a:r>
              <a:rPr lang="pt-BR" sz="3600" b="1" dirty="0">
                <a:latin typeface="Verdana" panose="020B0604030504040204" pitchFamily="34" charset="0"/>
                <a:ea typeface="Verdana" panose="020B0604030504040204" pitchFamily="34" charset="0"/>
                <a:cs typeface="Verdana" panose="020B0604030504040204" pitchFamily="34" charset="0"/>
              </a:rPr>
              <a:t>Regressão</a:t>
            </a:r>
          </a:p>
        </p:txBody>
      </p:sp>
      <p:sp>
        <p:nvSpPr>
          <p:cNvPr id="20" name="Retângulo 19">
            <a:extLst>
              <a:ext uri="{FF2B5EF4-FFF2-40B4-BE49-F238E27FC236}">
                <a16:creationId xmlns:a16="http://schemas.microsoft.com/office/drawing/2014/main" id="{FF7FFE69-DC30-F758-AF5F-6E30C927B113}"/>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4B619D2B-9F60-0E1B-8649-5CFDC314443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9AF97105-7898-EE01-C609-832A593A1CA0}"/>
              </a:ext>
            </a:extLst>
          </p:cNvPr>
          <p:cNvSpPr>
            <a:spLocks noGrp="1"/>
          </p:cNvSpPr>
          <p:nvPr>
            <p:ph type="sldNum" sz="quarter" idx="12"/>
          </p:nvPr>
        </p:nvSpPr>
        <p:spPr/>
        <p:txBody>
          <a:bodyPr/>
          <a:lstStyle/>
          <a:p>
            <a:fld id="{53AA0E47-E0C0-45CC-B12C-3507664E132E}" type="slidenum">
              <a:rPr lang="pt-BR" smtClean="0"/>
              <a:t>51</a:t>
            </a:fld>
            <a:endParaRPr lang="pt-BR" dirty="0"/>
          </a:p>
        </p:txBody>
      </p:sp>
      <p:sp>
        <p:nvSpPr>
          <p:cNvPr id="10" name="CaixaDeTexto 9">
            <a:extLst>
              <a:ext uri="{FF2B5EF4-FFF2-40B4-BE49-F238E27FC236}">
                <a16:creationId xmlns:a16="http://schemas.microsoft.com/office/drawing/2014/main" id="{D51588DF-9AB8-6256-3EC6-118B99E342E9}"/>
              </a:ext>
            </a:extLst>
          </p:cNvPr>
          <p:cNvSpPr txBox="1"/>
          <p:nvPr/>
        </p:nvSpPr>
        <p:spPr>
          <a:xfrm>
            <a:off x="147728" y="1791300"/>
            <a:ext cx="8697842" cy="4524315"/>
          </a:xfrm>
          <a:prstGeom prst="rect">
            <a:avLst/>
          </a:prstGeom>
          <a:noFill/>
        </p:spPr>
        <p:txBody>
          <a:bodyPr wrap="square">
            <a:spAutoFit/>
          </a:bodyPr>
          <a:lstStyle/>
          <a:p>
            <a:r>
              <a:rPr lang="pt-BR" b="1" dirty="0"/>
              <a:t>Erro Médio Absoluto (MAE)</a:t>
            </a:r>
          </a:p>
          <a:p>
            <a:r>
              <a:rPr lang="pt-BR" dirty="0"/>
              <a:t>Diferença média absoluta entre os valores </a:t>
            </a:r>
            <a:br>
              <a:rPr lang="pt-BR" dirty="0"/>
            </a:br>
            <a:r>
              <a:rPr lang="pt-BR" dirty="0"/>
              <a:t>previstos e os reais.</a:t>
            </a:r>
          </a:p>
          <a:p>
            <a:endParaRPr lang="pt-BR" dirty="0"/>
          </a:p>
          <a:p>
            <a:r>
              <a:rPr lang="pt-BR" b="1" dirty="0"/>
              <a:t>Erro Quadrático Médio (MSE)</a:t>
            </a:r>
          </a:p>
          <a:p>
            <a:r>
              <a:rPr lang="pt-BR" dirty="0"/>
              <a:t>Penaliza erros maiores mais do que o MAE.</a:t>
            </a:r>
          </a:p>
          <a:p>
            <a:endParaRPr lang="pt-BR" dirty="0"/>
          </a:p>
          <a:p>
            <a:r>
              <a:rPr lang="pt-BR" b="1" dirty="0"/>
              <a:t>Raiz do Erro Quadrático Médio (RMSE)</a:t>
            </a:r>
          </a:p>
          <a:p>
            <a:r>
              <a:rPr lang="pt-BR" dirty="0"/>
              <a:t>Raiz quadrada do MSE. Mesma unidade da variável-alvo.</a:t>
            </a:r>
          </a:p>
          <a:p>
            <a:endParaRPr lang="pt-BR" dirty="0"/>
          </a:p>
          <a:p>
            <a:r>
              <a:rPr lang="pt-BR" b="1" dirty="0"/>
              <a:t>R² (Coeficiente de Determinação)</a:t>
            </a:r>
          </a:p>
          <a:p>
            <a:r>
              <a:rPr lang="pt-BR" dirty="0"/>
              <a:t>Explica o quão bem o modelo explica a variância</a:t>
            </a:r>
            <a:br>
              <a:rPr lang="pt-BR" dirty="0"/>
            </a:br>
            <a:r>
              <a:rPr lang="pt-BR" dirty="0"/>
              <a:t>nos dados. Varia de -∞ a 1.</a:t>
            </a:r>
          </a:p>
          <a:p>
            <a:r>
              <a:rPr lang="pt-BR" dirty="0"/>
              <a:t>                          soma dos quadrados dos resíduos</a:t>
            </a:r>
          </a:p>
          <a:p>
            <a:r>
              <a:rPr lang="pt-BR" dirty="0"/>
              <a:t>Fórmula: 1 –    ----------------------------------------------</a:t>
            </a:r>
            <a:br>
              <a:rPr lang="pt-BR" dirty="0"/>
            </a:br>
            <a:r>
              <a:rPr lang="pt-BR" dirty="0"/>
              <a:t>                               Soma total dos quadrados</a:t>
            </a:r>
          </a:p>
        </p:txBody>
      </p:sp>
      <p:pic>
        <p:nvPicPr>
          <p:cNvPr id="9" name="Gráfico 8">
            <a:extLst>
              <a:ext uri="{FF2B5EF4-FFF2-40B4-BE49-F238E27FC236}">
                <a16:creationId xmlns:a16="http://schemas.microsoft.com/office/drawing/2014/main" id="{FAAB86A8-B0B2-1C74-D4F6-4F34EAF5BBA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20682" y="1846484"/>
            <a:ext cx="2744928" cy="635324"/>
          </a:xfrm>
          <a:prstGeom prst="rect">
            <a:avLst/>
          </a:prstGeom>
        </p:spPr>
      </p:pic>
      <p:pic>
        <p:nvPicPr>
          <p:cNvPr id="12" name="Gráfico 11">
            <a:extLst>
              <a:ext uri="{FF2B5EF4-FFF2-40B4-BE49-F238E27FC236}">
                <a16:creationId xmlns:a16="http://schemas.microsoft.com/office/drawing/2014/main" id="{C2C67DCB-FE33-37E0-9FB3-592177F6D62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35674" y="2928194"/>
            <a:ext cx="2729936" cy="740322"/>
          </a:xfrm>
          <a:prstGeom prst="rect">
            <a:avLst/>
          </a:prstGeom>
        </p:spPr>
      </p:pic>
      <p:pic>
        <p:nvPicPr>
          <p:cNvPr id="21" name="Imagem 20" descr="Gráfico, Gráfico de dispersão&#10;&#10;O conteúdo gerado por IA pode estar incorreto.">
            <a:extLst>
              <a:ext uri="{FF2B5EF4-FFF2-40B4-BE49-F238E27FC236}">
                <a16:creationId xmlns:a16="http://schemas.microsoft.com/office/drawing/2014/main" id="{E69574DD-AD21-836E-4247-F17E9C8074AB}"/>
              </a:ext>
            </a:extLst>
          </p:cNvPr>
          <p:cNvPicPr>
            <a:picLocks noChangeAspect="1"/>
          </p:cNvPicPr>
          <p:nvPr/>
        </p:nvPicPr>
        <p:blipFill>
          <a:blip r:embed="rId8">
            <a:extLst>
              <a:ext uri="{28A0092B-C50C-407E-A947-70E740481C1C}">
                <a14:useLocalDpi xmlns:a14="http://schemas.microsoft.com/office/drawing/2010/main" val="0"/>
              </a:ext>
            </a:extLst>
          </a:blip>
          <a:srcRect l="15517" t="15862" b="14333"/>
          <a:stretch/>
        </p:blipFill>
        <p:spPr>
          <a:xfrm>
            <a:off x="5317178" y="4114902"/>
            <a:ext cx="3528392" cy="2122410"/>
          </a:xfrm>
          <a:prstGeom prst="rect">
            <a:avLst/>
          </a:prstGeom>
        </p:spPr>
      </p:pic>
    </p:spTree>
    <p:extLst>
      <p:ext uri="{BB962C8B-B14F-4D97-AF65-F5344CB8AC3E}">
        <p14:creationId xmlns:p14="http://schemas.microsoft.com/office/powerpoint/2010/main" val="26172219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4AE3E1-5941-98C4-0624-41780EF6054C}"/>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6D0E0B0B-4EDB-C023-DD28-071AA9CA771B}"/>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Parte de Implementação</a:t>
            </a:r>
          </a:p>
        </p:txBody>
      </p:sp>
      <p:sp>
        <p:nvSpPr>
          <p:cNvPr id="19" name="CaixaDeTexto 18">
            <a:extLst>
              <a:ext uri="{FF2B5EF4-FFF2-40B4-BE49-F238E27FC236}">
                <a16:creationId xmlns:a16="http://schemas.microsoft.com/office/drawing/2014/main" id="{7DDF3FCD-B4BA-8C48-765C-D7CDFBAE80AF}"/>
              </a:ext>
            </a:extLst>
          </p:cNvPr>
          <p:cNvSpPr txBox="1"/>
          <p:nvPr/>
        </p:nvSpPr>
        <p:spPr>
          <a:xfrm>
            <a:off x="407903" y="1279934"/>
            <a:ext cx="8244408" cy="4801314"/>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O que é usado atualmente? Como era feito antes?</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Bibliotecas como </a:t>
            </a:r>
            <a:r>
              <a:rPr lang="pt-BR" sz="1700" dirty="0" err="1">
                <a:latin typeface="Verdana" panose="020B0604030504040204" pitchFamily="34" charset="0"/>
                <a:ea typeface="Verdana" panose="020B0604030504040204" pitchFamily="34" charset="0"/>
                <a:cs typeface="Verdana" panose="020B0604030504040204" pitchFamily="34" charset="0"/>
              </a:rPr>
              <a:t>TensorFlow</a:t>
            </a:r>
            <a:r>
              <a:rPr lang="pt-BR" sz="1700" dirty="0">
                <a:latin typeface="Verdana" panose="020B0604030504040204" pitchFamily="34" charset="0"/>
                <a:ea typeface="Verdana" panose="020B0604030504040204" pitchFamily="34" charset="0"/>
                <a:cs typeface="Verdana" panose="020B0604030504040204" pitchFamily="34" charset="0"/>
              </a:rPr>
              <a:t>, </a:t>
            </a:r>
            <a:r>
              <a:rPr lang="pt-BR" sz="1700" dirty="0" err="1">
                <a:latin typeface="Verdana" panose="020B0604030504040204" pitchFamily="34" charset="0"/>
                <a:ea typeface="Verdana" panose="020B0604030504040204" pitchFamily="34" charset="0"/>
                <a:cs typeface="Verdana" panose="020B0604030504040204" pitchFamily="34" charset="0"/>
              </a:rPr>
              <a:t>Keras</a:t>
            </a:r>
            <a:r>
              <a:rPr lang="pt-BR" sz="1700" dirty="0">
                <a:latin typeface="Verdana" panose="020B0604030504040204" pitchFamily="34" charset="0"/>
                <a:ea typeface="Verdana" panose="020B0604030504040204" pitchFamily="34" charset="0"/>
                <a:cs typeface="Verdana" panose="020B0604030504040204" pitchFamily="34" charset="0"/>
              </a:rPr>
              <a:t>, </a:t>
            </a:r>
            <a:r>
              <a:rPr lang="pt-BR" sz="1700" dirty="0" err="1">
                <a:latin typeface="Verdana" panose="020B0604030504040204" pitchFamily="34" charset="0"/>
                <a:ea typeface="Verdana" panose="020B0604030504040204" pitchFamily="34" charset="0"/>
                <a:cs typeface="Verdana" panose="020B0604030504040204" pitchFamily="34" charset="0"/>
              </a:rPr>
              <a:t>PyTorch</a:t>
            </a:r>
            <a:r>
              <a:rPr lang="pt-BR" sz="1700" dirty="0">
                <a:latin typeface="Verdana" panose="020B0604030504040204" pitchFamily="34" charset="0"/>
                <a:ea typeface="Verdana" panose="020B0604030504040204" pitchFamily="34" charset="0"/>
                <a:cs typeface="Verdana" panose="020B0604030504040204" pitchFamily="34" charset="0"/>
              </a:rPr>
              <a:t> e </a:t>
            </a:r>
            <a:r>
              <a:rPr lang="pt-BR" sz="1700" dirty="0" err="1">
                <a:latin typeface="Verdana" panose="020B0604030504040204" pitchFamily="34" charset="0"/>
                <a:ea typeface="Verdana" panose="020B0604030504040204" pitchFamily="34" charset="0"/>
                <a:cs typeface="Verdana" panose="020B0604030504040204" pitchFamily="34" charset="0"/>
              </a:rPr>
              <a:t>sk-learn</a:t>
            </a:r>
            <a:r>
              <a:rPr lang="pt-BR" sz="1700" dirty="0">
                <a:latin typeface="Verdana" panose="020B0604030504040204" pitchFamily="34" charset="0"/>
                <a:ea typeface="Verdana" panose="020B0604030504040204" pitchFamily="34" charset="0"/>
                <a:cs typeface="Verdana" panose="020B0604030504040204" pitchFamily="34" charset="0"/>
              </a:rPr>
              <a:t> possuem frameworks para implementação de todos* os algoritmos de machine learning. O framework faz </a:t>
            </a:r>
            <a:r>
              <a:rPr lang="pt-BR" sz="1700" b="1" dirty="0">
                <a:latin typeface="Verdana" panose="020B0604030504040204" pitchFamily="34" charset="0"/>
                <a:ea typeface="Verdana" panose="020B0604030504040204" pitchFamily="34" charset="0"/>
                <a:cs typeface="Verdana" panose="020B0604030504040204" pitchFamily="34" charset="0"/>
              </a:rPr>
              <a:t>quase</a:t>
            </a:r>
            <a:r>
              <a:rPr lang="pt-BR" sz="1700" dirty="0">
                <a:latin typeface="Verdana" panose="020B0604030504040204" pitchFamily="34" charset="0"/>
                <a:ea typeface="Verdana" panose="020B0604030504040204" pitchFamily="34" charset="0"/>
                <a:cs typeface="Verdana" panose="020B0604030504040204" pitchFamily="34" charset="0"/>
              </a:rPr>
              <a:t> tudo.</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Hardware. O que interfere e como funciona:</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GPUs realizam cálculos sob blocos de memória inteiros em um único ciclo, ao oposto de CPUs, que processam de forma iterativa.</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BOAS PRATICAS:</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Versionamento de código (</a:t>
            </a:r>
            <a:r>
              <a:rPr lang="pt-BR" sz="1700" dirty="0" err="1">
                <a:latin typeface="Verdana" panose="020B0604030504040204" pitchFamily="34" charset="0"/>
                <a:ea typeface="Verdana" panose="020B0604030504040204" pitchFamily="34" charset="0"/>
                <a:cs typeface="Verdana" panose="020B0604030504040204" pitchFamily="34" charset="0"/>
              </a:rPr>
              <a:t>git</a:t>
            </a:r>
            <a:r>
              <a:rPr lang="pt-BR" sz="1700" dirty="0">
                <a:latin typeface="Verdana" panose="020B0604030504040204" pitchFamily="34" charset="0"/>
                <a:ea typeface="Verdana" panose="020B0604030504040204" pitchFamily="34" charset="0"/>
                <a:cs typeface="Verdana" panose="020B0604030504040204" pitchFamily="34" charset="0"/>
              </a:rPr>
              <a:t>)</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Versionamento de instância do </a:t>
            </a:r>
            <a:r>
              <a:rPr lang="pt-BR" sz="1700" dirty="0" err="1">
                <a:latin typeface="Verdana" panose="020B0604030504040204" pitchFamily="34" charset="0"/>
                <a:ea typeface="Verdana" panose="020B0604030504040204" pitchFamily="34" charset="0"/>
                <a:cs typeface="Verdana" panose="020B0604030504040204" pitchFamily="34" charset="0"/>
              </a:rPr>
              <a:t>python</a:t>
            </a:r>
            <a:r>
              <a:rPr lang="pt-BR" sz="1700" dirty="0">
                <a:latin typeface="Verdana" panose="020B0604030504040204" pitchFamily="34" charset="0"/>
                <a:ea typeface="Verdana" panose="020B0604030504040204" pitchFamily="34" charset="0"/>
                <a:cs typeface="Verdana" panose="020B0604030504040204" pitchFamily="34" charset="0"/>
              </a:rPr>
              <a:t> (</a:t>
            </a:r>
            <a:r>
              <a:rPr lang="pt-BR" sz="1700" dirty="0" err="1">
                <a:latin typeface="Verdana" panose="020B0604030504040204" pitchFamily="34" charset="0"/>
                <a:ea typeface="Verdana" panose="020B0604030504040204" pitchFamily="34" charset="0"/>
                <a:cs typeface="Verdana" panose="020B0604030504040204" pitchFamily="34" charset="0"/>
              </a:rPr>
              <a:t>pyenv</a:t>
            </a:r>
            <a:r>
              <a:rPr lang="pt-BR" sz="1700" dirty="0">
                <a:latin typeface="Verdana" panose="020B0604030504040204" pitchFamily="34" charset="0"/>
                <a:ea typeface="Verdana" panose="020B0604030504040204" pitchFamily="34" charset="0"/>
                <a:cs typeface="Verdana" panose="020B0604030504040204" pitchFamily="34" charset="0"/>
              </a:rPr>
              <a:t>)</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Modularização das funções</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Salvar tudo em arquivo quando possível</a:t>
            </a:r>
          </a:p>
          <a:p>
            <a:pPr marL="1200150" lvl="2"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Estruturas de código centralizadas para ler e escrever os arquivos</a:t>
            </a:r>
          </a:p>
          <a:p>
            <a:pPr marL="742950" lvl="1"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Versionamento das execuções</a:t>
            </a:r>
          </a:p>
          <a:p>
            <a:pPr marL="1200150" lvl="2"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Nomear modelos e resultados facilita comparações</a:t>
            </a:r>
          </a:p>
        </p:txBody>
      </p:sp>
      <p:sp>
        <p:nvSpPr>
          <p:cNvPr id="20" name="Retângulo 19">
            <a:extLst>
              <a:ext uri="{FF2B5EF4-FFF2-40B4-BE49-F238E27FC236}">
                <a16:creationId xmlns:a16="http://schemas.microsoft.com/office/drawing/2014/main" id="{904AB621-CAFD-84EA-5409-49939B3B61D4}"/>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28D9613F-76E3-074D-E929-CFE8263050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C5D212E4-70A0-D0C8-222B-56C9923261F6}"/>
              </a:ext>
            </a:extLst>
          </p:cNvPr>
          <p:cNvSpPr>
            <a:spLocks noGrp="1"/>
          </p:cNvSpPr>
          <p:nvPr>
            <p:ph type="sldNum" sz="quarter" idx="12"/>
          </p:nvPr>
        </p:nvSpPr>
        <p:spPr/>
        <p:txBody>
          <a:bodyPr/>
          <a:lstStyle/>
          <a:p>
            <a:fld id="{53AA0E47-E0C0-45CC-B12C-3507664E132E}" type="slidenum">
              <a:rPr lang="pt-BR" smtClean="0"/>
              <a:t>52</a:t>
            </a:fld>
            <a:endParaRPr lang="pt-BR" dirty="0"/>
          </a:p>
        </p:txBody>
      </p:sp>
    </p:spTree>
    <p:extLst>
      <p:ext uri="{BB962C8B-B14F-4D97-AF65-F5344CB8AC3E}">
        <p14:creationId xmlns:p14="http://schemas.microsoft.com/office/powerpoint/2010/main" val="258489283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714B52-FAD9-9B40-6EB0-9C3941050E37}"/>
            </a:ext>
          </a:extLst>
        </p:cNvPr>
        <p:cNvGrpSpPr/>
        <p:nvPr/>
      </p:nvGrpSpPr>
      <p:grpSpPr>
        <a:xfrm>
          <a:off x="0" y="0"/>
          <a:ext cx="0" cy="0"/>
          <a:chOff x="0" y="0"/>
          <a:chExt cx="0" cy="0"/>
        </a:xfrm>
      </p:grpSpPr>
      <p:pic>
        <p:nvPicPr>
          <p:cNvPr id="8198" name="Picture 6" descr="Support vector machine svm decision margin">
            <a:extLst>
              <a:ext uri="{FF2B5EF4-FFF2-40B4-BE49-F238E27FC236}">
                <a16:creationId xmlns:a16="http://schemas.microsoft.com/office/drawing/2014/main" id="{61FE2D85-FDCF-198D-8E2A-475323E3899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075" t="11658" r="22438" b="1744"/>
          <a:stretch/>
        </p:blipFill>
        <p:spPr bwMode="auto">
          <a:xfrm>
            <a:off x="4446711" y="2498755"/>
            <a:ext cx="4212977" cy="3569910"/>
          </a:xfrm>
          <a:prstGeom prst="rect">
            <a:avLst/>
          </a:prstGeom>
          <a:noFill/>
          <a:extLst>
            <a:ext uri="{909E8E84-426E-40DD-AFC4-6F175D3DCCD1}">
              <a14:hiddenFill xmlns:a14="http://schemas.microsoft.com/office/drawing/2010/main">
                <a:solidFill>
                  <a:srgbClr val="FFFFFF"/>
                </a:solidFill>
              </a14:hiddenFill>
            </a:ext>
          </a:extLst>
        </p:spPr>
      </p:pic>
      <p:sp>
        <p:nvSpPr>
          <p:cNvPr id="19" name="CaixaDeTexto 18">
            <a:extLst>
              <a:ext uri="{FF2B5EF4-FFF2-40B4-BE49-F238E27FC236}">
                <a16:creationId xmlns:a16="http://schemas.microsoft.com/office/drawing/2014/main" id="{EA9B78EB-EE71-706F-BD3B-FFD9488618C3}"/>
              </a:ext>
            </a:extLst>
          </p:cNvPr>
          <p:cNvSpPr txBox="1"/>
          <p:nvPr/>
        </p:nvSpPr>
        <p:spPr>
          <a:xfrm>
            <a:off x="287015" y="1461774"/>
            <a:ext cx="8101409" cy="2970044"/>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Algoritmo de Machine Learning Supervisionado* de Classificação**</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Criar </a:t>
            </a:r>
            <a:r>
              <a:rPr lang="pt-BR" sz="1700" b="1" dirty="0">
                <a:latin typeface="Verdana" panose="020B0604030504040204" pitchFamily="34" charset="0"/>
                <a:ea typeface="Verdana" panose="020B0604030504040204" pitchFamily="34" charset="0"/>
                <a:cs typeface="Verdana" panose="020B0604030504040204" pitchFamily="34" charset="0"/>
              </a:rPr>
              <a:t>hiperplanos</a:t>
            </a:r>
            <a:r>
              <a:rPr lang="pt-BR" sz="1700" dirty="0">
                <a:latin typeface="Verdana" panose="020B0604030504040204" pitchFamily="34" charset="0"/>
                <a:ea typeface="Verdana" panose="020B0604030504040204" pitchFamily="34" charset="0"/>
                <a:cs typeface="Verdana" panose="020B0604030504040204" pitchFamily="34" charset="0"/>
              </a:rPr>
              <a:t> através das variáveis, afim de delimitar as diferentes classes.</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Conhecendo o </a:t>
            </a:r>
            <a:r>
              <a:rPr lang="pt-BR" sz="1700" b="1" dirty="0">
                <a:latin typeface="Verdana" panose="020B0604030504040204" pitchFamily="34" charset="0"/>
                <a:ea typeface="Verdana" panose="020B0604030504040204" pitchFamily="34" charset="0"/>
                <a:cs typeface="Verdana" panose="020B0604030504040204" pitchFamily="34" charset="0"/>
              </a:rPr>
              <a:t>hiperplano</a:t>
            </a:r>
            <a:r>
              <a:rPr lang="pt-BR" sz="1700" dirty="0">
                <a:latin typeface="Verdana" panose="020B0604030504040204" pitchFamily="34" charset="0"/>
                <a:ea typeface="Verdana" panose="020B0604030504040204" pitchFamily="34" charset="0"/>
                <a:cs typeface="Verdana" panose="020B0604030504040204" pitchFamily="34" charset="0"/>
              </a:rPr>
              <a:t>, é </a:t>
            </a:r>
            <a:br>
              <a:rPr lang="pt-BR" sz="1700" dirty="0">
                <a:latin typeface="Verdana" panose="020B0604030504040204" pitchFamily="34" charset="0"/>
                <a:ea typeface="Verdana" panose="020B0604030504040204" pitchFamily="34" charset="0"/>
                <a:cs typeface="Verdana" panose="020B0604030504040204" pitchFamily="34" charset="0"/>
              </a:rPr>
            </a:br>
            <a:r>
              <a:rPr lang="pt-BR" sz="1700" dirty="0">
                <a:latin typeface="Verdana" panose="020B0604030504040204" pitchFamily="34" charset="0"/>
                <a:ea typeface="Verdana" panose="020B0604030504040204" pitchFamily="34" charset="0"/>
                <a:cs typeface="Verdana" panose="020B0604030504040204" pitchFamily="34" charset="0"/>
              </a:rPr>
              <a:t>possível determinar pontos</a:t>
            </a:r>
            <a:br>
              <a:rPr lang="pt-BR" sz="1700" dirty="0">
                <a:latin typeface="Verdana" panose="020B0604030504040204" pitchFamily="34" charset="0"/>
                <a:ea typeface="Verdana" panose="020B0604030504040204" pitchFamily="34" charset="0"/>
                <a:cs typeface="Verdana" panose="020B0604030504040204" pitchFamily="34" charset="0"/>
              </a:rPr>
            </a:br>
            <a:r>
              <a:rPr lang="pt-BR" sz="1700" dirty="0">
                <a:latin typeface="Verdana" panose="020B0604030504040204" pitchFamily="34" charset="0"/>
                <a:ea typeface="Verdana" panose="020B0604030504040204" pitchFamily="34" charset="0"/>
                <a:cs typeface="Verdana" panose="020B0604030504040204" pitchFamily="34" charset="0"/>
              </a:rPr>
              <a:t>próximos ao limite.</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Estes pontos definem a </a:t>
            </a:r>
            <a:br>
              <a:rPr lang="pt-BR" sz="1700" dirty="0">
                <a:latin typeface="Verdana" panose="020B0604030504040204" pitchFamily="34" charset="0"/>
                <a:ea typeface="Verdana" panose="020B0604030504040204" pitchFamily="34" charset="0"/>
                <a:cs typeface="Verdana" panose="020B0604030504040204" pitchFamily="34" charset="0"/>
              </a:rPr>
            </a:br>
            <a:r>
              <a:rPr lang="pt-BR" sz="1700" b="1" dirty="0">
                <a:latin typeface="Verdana" panose="020B0604030504040204" pitchFamily="34" charset="0"/>
                <a:ea typeface="Verdana" panose="020B0604030504040204" pitchFamily="34" charset="0"/>
                <a:cs typeface="Verdana" panose="020B0604030504040204" pitchFamily="34" charset="0"/>
              </a:rPr>
              <a:t>margem</a:t>
            </a:r>
            <a:r>
              <a:rPr lang="pt-BR" sz="1700" dirty="0">
                <a:latin typeface="Verdana" panose="020B0604030504040204" pitchFamily="34" charset="0"/>
                <a:ea typeface="Verdana" panose="020B0604030504040204" pitchFamily="34" charset="0"/>
                <a:cs typeface="Verdana" panose="020B0604030504040204" pitchFamily="34" charset="0"/>
              </a:rPr>
              <a:t> de generalização.</a:t>
            </a:r>
            <a:endParaRPr lang="pt-BR" sz="1700" b="1"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E33A1730-81CD-F66D-A3A1-CDAED7FA802D}"/>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CBFB0E5A-5246-1E33-E2D8-79A64EBDFF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6F5B1E76-5F67-E866-D713-33ABA53BAC56}"/>
              </a:ext>
            </a:extLst>
          </p:cNvPr>
          <p:cNvSpPr>
            <a:spLocks noGrp="1"/>
          </p:cNvSpPr>
          <p:nvPr>
            <p:ph type="sldNum" sz="quarter" idx="12"/>
          </p:nvPr>
        </p:nvSpPr>
        <p:spPr/>
        <p:txBody>
          <a:bodyPr/>
          <a:lstStyle/>
          <a:p>
            <a:fld id="{53AA0E47-E0C0-45CC-B12C-3507664E132E}" type="slidenum">
              <a:rPr lang="pt-BR" smtClean="0"/>
              <a:t>53</a:t>
            </a:fld>
            <a:endParaRPr lang="pt-BR" dirty="0"/>
          </a:p>
        </p:txBody>
      </p:sp>
      <p:sp>
        <p:nvSpPr>
          <p:cNvPr id="3" name="CaixaDeTexto 2">
            <a:extLst>
              <a:ext uri="{FF2B5EF4-FFF2-40B4-BE49-F238E27FC236}">
                <a16:creationId xmlns:a16="http://schemas.microsoft.com/office/drawing/2014/main" id="{EF7023F1-D319-FA56-FCE8-55727E8918EB}"/>
              </a:ext>
            </a:extLst>
          </p:cNvPr>
          <p:cNvSpPr txBox="1"/>
          <p:nvPr/>
        </p:nvSpPr>
        <p:spPr>
          <a:xfrm>
            <a:off x="3981192" y="6201311"/>
            <a:ext cx="4407232" cy="646331"/>
          </a:xfrm>
          <a:prstGeom prst="rect">
            <a:avLst/>
          </a:prstGeom>
          <a:noFill/>
        </p:spPr>
        <p:txBody>
          <a:bodyPr wrap="none" rtlCol="0">
            <a:spAutoFit/>
          </a:bodyPr>
          <a:lstStyle/>
          <a:p>
            <a:r>
              <a:rPr lang="pt-BR" dirty="0"/>
              <a:t>* Existe não-supervisionado (</a:t>
            </a:r>
            <a:r>
              <a:rPr lang="pt-BR" dirty="0" err="1"/>
              <a:t>One-Class</a:t>
            </a:r>
            <a:r>
              <a:rPr lang="pt-BR" dirty="0"/>
              <a:t> SVM)</a:t>
            </a:r>
          </a:p>
          <a:p>
            <a:r>
              <a:rPr lang="pt-BR" dirty="0"/>
              <a:t>** </a:t>
            </a:r>
            <a:r>
              <a:rPr lang="pt-BR" dirty="0" err="1"/>
              <a:t>Support</a:t>
            </a:r>
            <a:r>
              <a:rPr lang="pt-BR" dirty="0"/>
              <a:t>-vector-</a:t>
            </a:r>
            <a:r>
              <a:rPr lang="pt-BR" dirty="0" err="1"/>
              <a:t>regressor</a:t>
            </a:r>
            <a:endParaRPr lang="pt-BR" dirty="0"/>
          </a:p>
        </p:txBody>
      </p:sp>
      <p:sp>
        <p:nvSpPr>
          <p:cNvPr id="4" name="CaixaDeTexto 3">
            <a:extLst>
              <a:ext uri="{FF2B5EF4-FFF2-40B4-BE49-F238E27FC236}">
                <a16:creationId xmlns:a16="http://schemas.microsoft.com/office/drawing/2014/main" id="{776C3E45-75A0-8F66-3040-7F64AFD33D00}"/>
              </a:ext>
            </a:extLst>
          </p:cNvPr>
          <p:cNvSpPr txBox="1"/>
          <p:nvPr/>
        </p:nvSpPr>
        <p:spPr>
          <a:xfrm>
            <a:off x="403893" y="106406"/>
            <a:ext cx="8282907" cy="1200329"/>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Exemplo:</a:t>
            </a:r>
            <a:br>
              <a:rPr lang="pt-BR" sz="3600" b="1" dirty="0">
                <a:latin typeface="Verdana" panose="020B0604030504040204" pitchFamily="34" charset="0"/>
                <a:ea typeface="Verdana" panose="020B0604030504040204" pitchFamily="34" charset="0"/>
                <a:cs typeface="Verdana" panose="020B0604030504040204" pitchFamily="34" charset="0"/>
              </a:rPr>
            </a:br>
            <a:r>
              <a:rPr lang="pt-BR" sz="3600" b="1" dirty="0" err="1">
                <a:latin typeface="Verdana" panose="020B0604030504040204" pitchFamily="34" charset="0"/>
                <a:ea typeface="Verdana" panose="020B0604030504040204" pitchFamily="34" charset="0"/>
                <a:cs typeface="Verdana" panose="020B0604030504040204" pitchFamily="34" charset="0"/>
              </a:rPr>
              <a:t>Support</a:t>
            </a:r>
            <a:r>
              <a:rPr lang="pt-BR" sz="3600" b="1" dirty="0">
                <a:latin typeface="Verdana" panose="020B0604030504040204" pitchFamily="34" charset="0"/>
                <a:ea typeface="Verdana" panose="020B0604030504040204" pitchFamily="34" charset="0"/>
                <a:cs typeface="Verdana" panose="020B0604030504040204" pitchFamily="34" charset="0"/>
              </a:rPr>
              <a:t> Vector Machine</a:t>
            </a:r>
          </a:p>
        </p:txBody>
      </p:sp>
    </p:spTree>
    <p:extLst>
      <p:ext uri="{BB962C8B-B14F-4D97-AF65-F5344CB8AC3E}">
        <p14:creationId xmlns:p14="http://schemas.microsoft.com/office/powerpoint/2010/main" val="300713379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A305FD-C387-ABBA-297A-DE5837E43083}"/>
            </a:ext>
          </a:extLst>
        </p:cNvPr>
        <p:cNvGrpSpPr/>
        <p:nvPr/>
      </p:nvGrpSpPr>
      <p:grpSpPr>
        <a:xfrm>
          <a:off x="0" y="0"/>
          <a:ext cx="0" cy="0"/>
          <a:chOff x="0" y="0"/>
          <a:chExt cx="0" cy="0"/>
        </a:xfrm>
      </p:grpSpPr>
      <p:pic>
        <p:nvPicPr>
          <p:cNvPr id="7170" name="Picture 2" descr="Support vector machine SVM plot">
            <a:extLst>
              <a:ext uri="{FF2B5EF4-FFF2-40B4-BE49-F238E27FC236}">
                <a16:creationId xmlns:a16="http://schemas.microsoft.com/office/drawing/2014/main" id="{D8E41E97-E794-6F37-1CCA-220A06428A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1920" y="2519866"/>
            <a:ext cx="5208240" cy="3906180"/>
          </a:xfrm>
          <a:prstGeom prst="rect">
            <a:avLst/>
          </a:prstGeom>
          <a:noFill/>
          <a:extLst>
            <a:ext uri="{909E8E84-426E-40DD-AFC4-6F175D3DCCD1}">
              <a14:hiddenFill xmlns:a14="http://schemas.microsoft.com/office/drawing/2010/main">
                <a:solidFill>
                  <a:srgbClr val="FFFFFF"/>
                </a:solidFill>
              </a14:hiddenFill>
            </a:ext>
          </a:extLst>
        </p:spPr>
      </p:pic>
      <p:sp>
        <p:nvSpPr>
          <p:cNvPr id="20" name="Retângulo 19">
            <a:extLst>
              <a:ext uri="{FF2B5EF4-FFF2-40B4-BE49-F238E27FC236}">
                <a16:creationId xmlns:a16="http://schemas.microsoft.com/office/drawing/2014/main" id="{8F537C5B-C8B5-0890-2E5B-41E3C291DE47}"/>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98C2BD6E-F46D-B7A0-2EEC-102E52C151F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055E20E9-14FD-AC48-8F90-5A6BB1F8C334}"/>
              </a:ext>
            </a:extLst>
          </p:cNvPr>
          <p:cNvSpPr>
            <a:spLocks noGrp="1"/>
          </p:cNvSpPr>
          <p:nvPr>
            <p:ph type="sldNum" sz="quarter" idx="12"/>
          </p:nvPr>
        </p:nvSpPr>
        <p:spPr/>
        <p:txBody>
          <a:bodyPr/>
          <a:lstStyle/>
          <a:p>
            <a:fld id="{53AA0E47-E0C0-45CC-B12C-3507664E132E}" type="slidenum">
              <a:rPr lang="pt-BR" smtClean="0"/>
              <a:t>54</a:t>
            </a:fld>
            <a:endParaRPr lang="pt-BR" dirty="0"/>
          </a:p>
        </p:txBody>
      </p:sp>
      <p:sp>
        <p:nvSpPr>
          <p:cNvPr id="3" name="CaixaDeTexto 2">
            <a:extLst>
              <a:ext uri="{FF2B5EF4-FFF2-40B4-BE49-F238E27FC236}">
                <a16:creationId xmlns:a16="http://schemas.microsoft.com/office/drawing/2014/main" id="{122C1056-EE3B-DEAC-00AD-0E4E5C8C700C}"/>
              </a:ext>
            </a:extLst>
          </p:cNvPr>
          <p:cNvSpPr txBox="1"/>
          <p:nvPr/>
        </p:nvSpPr>
        <p:spPr>
          <a:xfrm>
            <a:off x="3981192" y="6201311"/>
            <a:ext cx="4407232" cy="646331"/>
          </a:xfrm>
          <a:prstGeom prst="rect">
            <a:avLst/>
          </a:prstGeom>
          <a:noFill/>
        </p:spPr>
        <p:txBody>
          <a:bodyPr wrap="none" rtlCol="0">
            <a:spAutoFit/>
          </a:bodyPr>
          <a:lstStyle/>
          <a:p>
            <a:r>
              <a:rPr lang="pt-BR" dirty="0"/>
              <a:t>* Existe não-supervisionado (</a:t>
            </a:r>
            <a:r>
              <a:rPr lang="pt-BR" dirty="0" err="1"/>
              <a:t>One-Class</a:t>
            </a:r>
            <a:r>
              <a:rPr lang="pt-BR" dirty="0"/>
              <a:t> SVM)</a:t>
            </a:r>
          </a:p>
          <a:p>
            <a:r>
              <a:rPr lang="pt-BR" dirty="0"/>
              <a:t>** </a:t>
            </a:r>
            <a:r>
              <a:rPr lang="pt-BR" dirty="0" err="1"/>
              <a:t>Support</a:t>
            </a:r>
            <a:r>
              <a:rPr lang="pt-BR" dirty="0"/>
              <a:t>-vector-</a:t>
            </a:r>
            <a:r>
              <a:rPr lang="pt-BR" dirty="0" err="1"/>
              <a:t>regressor</a:t>
            </a:r>
            <a:endParaRPr lang="pt-BR" dirty="0"/>
          </a:p>
        </p:txBody>
      </p:sp>
      <p:sp>
        <p:nvSpPr>
          <p:cNvPr id="8" name="CaixaDeTexto 7">
            <a:extLst>
              <a:ext uri="{FF2B5EF4-FFF2-40B4-BE49-F238E27FC236}">
                <a16:creationId xmlns:a16="http://schemas.microsoft.com/office/drawing/2014/main" id="{F8632100-D989-4DED-DC3A-812E5156FF31}"/>
              </a:ext>
            </a:extLst>
          </p:cNvPr>
          <p:cNvSpPr txBox="1"/>
          <p:nvPr/>
        </p:nvSpPr>
        <p:spPr>
          <a:xfrm>
            <a:off x="403893" y="106406"/>
            <a:ext cx="8282907" cy="1200329"/>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Exemplo:</a:t>
            </a:r>
            <a:br>
              <a:rPr lang="pt-BR" sz="3600" b="1" dirty="0">
                <a:latin typeface="Verdana" panose="020B0604030504040204" pitchFamily="34" charset="0"/>
                <a:ea typeface="Verdana" panose="020B0604030504040204" pitchFamily="34" charset="0"/>
                <a:cs typeface="Verdana" panose="020B0604030504040204" pitchFamily="34" charset="0"/>
              </a:rPr>
            </a:br>
            <a:r>
              <a:rPr lang="pt-BR" sz="3600" b="1" dirty="0" err="1">
                <a:latin typeface="Verdana" panose="020B0604030504040204" pitchFamily="34" charset="0"/>
                <a:ea typeface="Verdana" panose="020B0604030504040204" pitchFamily="34" charset="0"/>
                <a:cs typeface="Verdana" panose="020B0604030504040204" pitchFamily="34" charset="0"/>
              </a:rPr>
              <a:t>Support</a:t>
            </a:r>
            <a:r>
              <a:rPr lang="pt-BR" sz="3600" b="1" dirty="0">
                <a:latin typeface="Verdana" panose="020B0604030504040204" pitchFamily="34" charset="0"/>
                <a:ea typeface="Verdana" panose="020B0604030504040204" pitchFamily="34" charset="0"/>
                <a:cs typeface="Verdana" panose="020B0604030504040204" pitchFamily="34" charset="0"/>
              </a:rPr>
              <a:t> Vector Machine</a:t>
            </a:r>
          </a:p>
        </p:txBody>
      </p:sp>
      <p:sp>
        <p:nvSpPr>
          <p:cNvPr id="9" name="CaixaDeTexto 8">
            <a:extLst>
              <a:ext uri="{FF2B5EF4-FFF2-40B4-BE49-F238E27FC236}">
                <a16:creationId xmlns:a16="http://schemas.microsoft.com/office/drawing/2014/main" id="{A0C8EEF9-780E-8558-66DB-1757AB5A40E5}"/>
              </a:ext>
            </a:extLst>
          </p:cNvPr>
          <p:cNvSpPr txBox="1"/>
          <p:nvPr/>
        </p:nvSpPr>
        <p:spPr>
          <a:xfrm>
            <a:off x="287015" y="1461774"/>
            <a:ext cx="8101409" cy="2970044"/>
          </a:xfrm>
          <a:prstGeom prst="rect">
            <a:avLst/>
          </a:prstGeom>
          <a:noFill/>
        </p:spPr>
        <p:txBody>
          <a:bodyPr wrap="square" rtlCol="0">
            <a:spAutoFit/>
          </a:bodyPr>
          <a:lstStyle/>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Algoritmo de Machine Learning Supervisionado* de Classificação**</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Criar </a:t>
            </a:r>
            <a:r>
              <a:rPr lang="pt-BR" sz="1700" b="1" dirty="0">
                <a:latin typeface="Verdana" panose="020B0604030504040204" pitchFamily="34" charset="0"/>
                <a:ea typeface="Verdana" panose="020B0604030504040204" pitchFamily="34" charset="0"/>
                <a:cs typeface="Verdana" panose="020B0604030504040204" pitchFamily="34" charset="0"/>
              </a:rPr>
              <a:t>hiperplanos</a:t>
            </a:r>
            <a:r>
              <a:rPr lang="pt-BR" sz="1700" dirty="0">
                <a:latin typeface="Verdana" panose="020B0604030504040204" pitchFamily="34" charset="0"/>
                <a:ea typeface="Verdana" panose="020B0604030504040204" pitchFamily="34" charset="0"/>
                <a:cs typeface="Verdana" panose="020B0604030504040204" pitchFamily="34" charset="0"/>
              </a:rPr>
              <a:t> através das variáveis, afim de delimitar as diferentes classes.</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Conhecendo o </a:t>
            </a:r>
            <a:r>
              <a:rPr lang="pt-BR" sz="1700" b="1" dirty="0">
                <a:latin typeface="Verdana" panose="020B0604030504040204" pitchFamily="34" charset="0"/>
                <a:ea typeface="Verdana" panose="020B0604030504040204" pitchFamily="34" charset="0"/>
                <a:cs typeface="Verdana" panose="020B0604030504040204" pitchFamily="34" charset="0"/>
              </a:rPr>
              <a:t>hiperplano</a:t>
            </a:r>
            <a:r>
              <a:rPr lang="pt-BR" sz="1700" dirty="0">
                <a:latin typeface="Verdana" panose="020B0604030504040204" pitchFamily="34" charset="0"/>
                <a:ea typeface="Verdana" panose="020B0604030504040204" pitchFamily="34" charset="0"/>
                <a:cs typeface="Verdana" panose="020B0604030504040204" pitchFamily="34" charset="0"/>
              </a:rPr>
              <a:t>, é </a:t>
            </a:r>
            <a:br>
              <a:rPr lang="pt-BR" sz="1700" dirty="0">
                <a:latin typeface="Verdana" panose="020B0604030504040204" pitchFamily="34" charset="0"/>
                <a:ea typeface="Verdana" panose="020B0604030504040204" pitchFamily="34" charset="0"/>
                <a:cs typeface="Verdana" panose="020B0604030504040204" pitchFamily="34" charset="0"/>
              </a:rPr>
            </a:br>
            <a:r>
              <a:rPr lang="pt-BR" sz="1700" dirty="0">
                <a:latin typeface="Verdana" panose="020B0604030504040204" pitchFamily="34" charset="0"/>
                <a:ea typeface="Verdana" panose="020B0604030504040204" pitchFamily="34" charset="0"/>
                <a:cs typeface="Verdana" panose="020B0604030504040204" pitchFamily="34" charset="0"/>
              </a:rPr>
              <a:t>possível determinar pontos</a:t>
            </a:r>
            <a:br>
              <a:rPr lang="pt-BR" sz="1700" dirty="0">
                <a:latin typeface="Verdana" panose="020B0604030504040204" pitchFamily="34" charset="0"/>
                <a:ea typeface="Verdana" panose="020B0604030504040204" pitchFamily="34" charset="0"/>
                <a:cs typeface="Verdana" panose="020B0604030504040204" pitchFamily="34" charset="0"/>
              </a:rPr>
            </a:br>
            <a:r>
              <a:rPr lang="pt-BR" sz="1700" dirty="0">
                <a:latin typeface="Verdana" panose="020B0604030504040204" pitchFamily="34" charset="0"/>
                <a:ea typeface="Verdana" panose="020B0604030504040204" pitchFamily="34" charset="0"/>
                <a:cs typeface="Verdana" panose="020B0604030504040204" pitchFamily="34" charset="0"/>
              </a:rPr>
              <a:t>próximos ao limite.</a:t>
            </a:r>
          </a:p>
          <a:p>
            <a:pPr marL="285750" indent="-285750">
              <a:buFont typeface="Arial" panose="020B0604020202020204" pitchFamily="34" charset="0"/>
              <a:buChar char="•"/>
            </a:pPr>
            <a:endParaRPr lang="pt-BR" sz="17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pt-BR" sz="1700" dirty="0">
                <a:latin typeface="Verdana" panose="020B0604030504040204" pitchFamily="34" charset="0"/>
                <a:ea typeface="Verdana" panose="020B0604030504040204" pitchFamily="34" charset="0"/>
                <a:cs typeface="Verdana" panose="020B0604030504040204" pitchFamily="34" charset="0"/>
              </a:rPr>
              <a:t>Estes pontos definem a </a:t>
            </a:r>
            <a:br>
              <a:rPr lang="pt-BR" sz="1700" dirty="0">
                <a:latin typeface="Verdana" panose="020B0604030504040204" pitchFamily="34" charset="0"/>
                <a:ea typeface="Verdana" panose="020B0604030504040204" pitchFamily="34" charset="0"/>
                <a:cs typeface="Verdana" panose="020B0604030504040204" pitchFamily="34" charset="0"/>
              </a:rPr>
            </a:br>
            <a:r>
              <a:rPr lang="pt-BR" sz="1700" b="1" dirty="0">
                <a:latin typeface="Verdana" panose="020B0604030504040204" pitchFamily="34" charset="0"/>
                <a:ea typeface="Verdana" panose="020B0604030504040204" pitchFamily="34" charset="0"/>
                <a:cs typeface="Verdana" panose="020B0604030504040204" pitchFamily="34" charset="0"/>
              </a:rPr>
              <a:t>margem</a:t>
            </a:r>
            <a:r>
              <a:rPr lang="pt-BR" sz="1700" dirty="0">
                <a:latin typeface="Verdana" panose="020B0604030504040204" pitchFamily="34" charset="0"/>
                <a:ea typeface="Verdana" panose="020B0604030504040204" pitchFamily="34" charset="0"/>
                <a:cs typeface="Verdana" panose="020B0604030504040204" pitchFamily="34" charset="0"/>
              </a:rPr>
              <a:t> de generalização.</a:t>
            </a:r>
            <a:endParaRPr lang="pt-BR" sz="17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786994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647E4B-0750-160B-D488-FF794F52D732}"/>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AB820F7C-029D-C0FC-AD19-9A914A29031B}"/>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Exemplo de ML supervisionado</a:t>
            </a:r>
          </a:p>
        </p:txBody>
      </p:sp>
      <p:sp>
        <p:nvSpPr>
          <p:cNvPr id="19" name="CaixaDeTexto 18">
            <a:extLst>
              <a:ext uri="{FF2B5EF4-FFF2-40B4-BE49-F238E27FC236}">
                <a16:creationId xmlns:a16="http://schemas.microsoft.com/office/drawing/2014/main" id="{79033CAB-0057-A761-DA38-ACECD0E3955A}"/>
              </a:ext>
            </a:extLst>
          </p:cNvPr>
          <p:cNvSpPr txBox="1"/>
          <p:nvPr/>
        </p:nvSpPr>
        <p:spPr>
          <a:xfrm>
            <a:off x="1079612" y="1556792"/>
            <a:ext cx="6984776" cy="353943"/>
          </a:xfrm>
          <a:prstGeom prst="rect">
            <a:avLst/>
          </a:prstGeom>
          <a:noFill/>
        </p:spPr>
        <p:txBody>
          <a:bodyPr wrap="square" rtlCol="0">
            <a:spAutoFit/>
          </a:bodyPr>
          <a:lstStyle/>
          <a:p>
            <a:r>
              <a:rPr lang="pt-BR" sz="1700" dirty="0">
                <a:latin typeface="Verdana" panose="020B0604030504040204" pitchFamily="34" charset="0"/>
                <a:ea typeface="Verdana" panose="020B0604030504040204" pitchFamily="34" charset="0"/>
                <a:cs typeface="Verdana" panose="020B0604030504040204" pitchFamily="34" charset="0"/>
              </a:rPr>
              <a:t>Abrir repositório #01, Exemplo de classificador Iris</a:t>
            </a:r>
          </a:p>
        </p:txBody>
      </p:sp>
      <p:sp>
        <p:nvSpPr>
          <p:cNvPr id="20" name="Retângulo 19">
            <a:extLst>
              <a:ext uri="{FF2B5EF4-FFF2-40B4-BE49-F238E27FC236}">
                <a16:creationId xmlns:a16="http://schemas.microsoft.com/office/drawing/2014/main" id="{F63E190A-05AD-D325-F16B-DE9E0809DFC8}"/>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F2253932-4795-79D9-84A1-66536B73207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6D020EA5-C94E-F119-B7E9-0AD51CEFFF0A}"/>
              </a:ext>
            </a:extLst>
          </p:cNvPr>
          <p:cNvSpPr>
            <a:spLocks noGrp="1"/>
          </p:cNvSpPr>
          <p:nvPr>
            <p:ph type="sldNum" sz="quarter" idx="12"/>
          </p:nvPr>
        </p:nvSpPr>
        <p:spPr/>
        <p:txBody>
          <a:bodyPr/>
          <a:lstStyle/>
          <a:p>
            <a:fld id="{53AA0E47-E0C0-45CC-B12C-3507664E132E}" type="slidenum">
              <a:rPr lang="pt-BR" smtClean="0"/>
              <a:t>55</a:t>
            </a:fld>
            <a:endParaRPr lang="pt-BR" dirty="0"/>
          </a:p>
        </p:txBody>
      </p:sp>
      <p:sp>
        <p:nvSpPr>
          <p:cNvPr id="4" name="CaixaDeTexto 3">
            <a:extLst>
              <a:ext uri="{FF2B5EF4-FFF2-40B4-BE49-F238E27FC236}">
                <a16:creationId xmlns:a16="http://schemas.microsoft.com/office/drawing/2014/main" id="{055F35FE-7575-EFF8-4F55-0F195A7019B2}"/>
              </a:ext>
            </a:extLst>
          </p:cNvPr>
          <p:cNvSpPr txBox="1"/>
          <p:nvPr/>
        </p:nvSpPr>
        <p:spPr>
          <a:xfrm>
            <a:off x="1079612" y="5805264"/>
            <a:ext cx="6984776" cy="461665"/>
          </a:xfrm>
          <a:prstGeom prst="rect">
            <a:avLst/>
          </a:prstGeom>
          <a:noFill/>
        </p:spPr>
        <p:txBody>
          <a:bodyPr wrap="square">
            <a:spAutoFit/>
          </a:bodyPr>
          <a:lstStyle/>
          <a:p>
            <a:pPr algn="ctr"/>
            <a:r>
              <a:rPr lang="pt-BR" sz="2400" dirty="0"/>
              <a:t>https://github.com/Draylon/ppgca_aula_repo</a:t>
            </a:r>
          </a:p>
        </p:txBody>
      </p:sp>
    </p:spTree>
    <p:extLst>
      <p:ext uri="{BB962C8B-B14F-4D97-AF65-F5344CB8AC3E}">
        <p14:creationId xmlns:p14="http://schemas.microsoft.com/office/powerpoint/2010/main" val="11678117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E8A296-D35E-16E3-1F4F-7EB9910B683B}"/>
            </a:ext>
          </a:extLst>
        </p:cNvPr>
        <p:cNvGrpSpPr/>
        <p:nvPr/>
      </p:nvGrpSpPr>
      <p:grpSpPr>
        <a:xfrm>
          <a:off x="0" y="0"/>
          <a:ext cx="0" cy="0"/>
          <a:chOff x="0" y="0"/>
          <a:chExt cx="0" cy="0"/>
        </a:xfrm>
      </p:grpSpPr>
      <p:pic>
        <p:nvPicPr>
          <p:cNvPr id="14" name="Imagem 13">
            <a:extLst>
              <a:ext uri="{FF2B5EF4-FFF2-40B4-BE49-F238E27FC236}">
                <a16:creationId xmlns:a16="http://schemas.microsoft.com/office/drawing/2014/main" id="{99CF6521-9686-1725-346E-3415BA2BDDF3}"/>
              </a:ext>
            </a:extLst>
          </p:cNvPr>
          <p:cNvPicPr>
            <a:picLocks noChangeAspect="1"/>
          </p:cNvPicPr>
          <p:nvPr/>
        </p:nvPicPr>
        <p:blipFill>
          <a:blip r:embed="rId2"/>
          <a:stretch>
            <a:fillRect/>
          </a:stretch>
        </p:blipFill>
        <p:spPr>
          <a:xfrm>
            <a:off x="7015556" y="4751785"/>
            <a:ext cx="2133599" cy="2133599"/>
          </a:xfrm>
          <a:prstGeom prst="rect">
            <a:avLst/>
          </a:prstGeom>
        </p:spPr>
      </p:pic>
      <p:pic>
        <p:nvPicPr>
          <p:cNvPr id="8" name="Imagem 7">
            <a:extLst>
              <a:ext uri="{FF2B5EF4-FFF2-40B4-BE49-F238E27FC236}">
                <a16:creationId xmlns:a16="http://schemas.microsoft.com/office/drawing/2014/main" id="{723CE69C-7DF8-F3A4-35B6-BF81381FD40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11" name="CaixaDeTexto 10">
            <a:extLst>
              <a:ext uri="{FF2B5EF4-FFF2-40B4-BE49-F238E27FC236}">
                <a16:creationId xmlns:a16="http://schemas.microsoft.com/office/drawing/2014/main" id="{350F696B-3AFE-EA11-FF60-2BCCECCB7AD1}"/>
              </a:ext>
            </a:extLst>
          </p:cNvPr>
          <p:cNvSpPr txBox="1"/>
          <p:nvPr/>
        </p:nvSpPr>
        <p:spPr>
          <a:xfrm>
            <a:off x="4052540" y="836712"/>
            <a:ext cx="6192688" cy="707886"/>
          </a:xfrm>
          <a:prstGeom prst="rect">
            <a:avLst/>
          </a:prstGeom>
          <a:noFill/>
        </p:spPr>
        <p:txBody>
          <a:bodyPr wrap="square" rtlCol="0">
            <a:spAutoFit/>
          </a:bodyPr>
          <a:lstStyle/>
          <a:p>
            <a:r>
              <a:rPr lang="pt-BR" sz="4000" b="1" dirty="0">
                <a:latin typeface="Verdana" panose="020B0604030504040204" pitchFamily="34" charset="0"/>
                <a:ea typeface="Verdana" panose="020B0604030504040204" pitchFamily="34" charset="0"/>
                <a:cs typeface="Verdana" panose="020B0604030504040204" pitchFamily="34" charset="0"/>
              </a:rPr>
              <a:t>Fim da aula #02</a:t>
            </a:r>
          </a:p>
        </p:txBody>
      </p:sp>
      <p:sp>
        <p:nvSpPr>
          <p:cNvPr id="12" name="Retângulo 11">
            <a:extLst>
              <a:ext uri="{FF2B5EF4-FFF2-40B4-BE49-F238E27FC236}">
                <a16:creationId xmlns:a16="http://schemas.microsoft.com/office/drawing/2014/main" id="{2781BF6B-0AEF-E54F-F906-06E00A388FED}"/>
              </a:ext>
            </a:extLst>
          </p:cNvPr>
          <p:cNvSpPr/>
          <p:nvPr/>
        </p:nvSpPr>
        <p:spPr>
          <a:xfrm>
            <a:off x="4751513" y="1986453"/>
            <a:ext cx="3780927" cy="1384995"/>
          </a:xfrm>
          <a:prstGeom prst="rect">
            <a:avLst/>
          </a:prstGeom>
        </p:spPr>
        <p:txBody>
          <a:bodyPr wrap="square">
            <a:spAutoFit/>
          </a:bodyPr>
          <a:lstStyle/>
          <a:p>
            <a:r>
              <a:rPr lang="pt-BR" sz="1400" b="1" dirty="0">
                <a:latin typeface="Verdana" panose="020B0604030504040204" pitchFamily="34" charset="0"/>
                <a:ea typeface="Verdana" panose="020B0604030504040204" pitchFamily="34" charset="0"/>
                <a:cs typeface="Verdana" panose="020B0604030504040204" pitchFamily="34" charset="0"/>
              </a:rPr>
              <a:t>UDESC – Universidade do Estado de Santa Catarina</a:t>
            </a:r>
          </a:p>
          <a:p>
            <a:endParaRPr lang="pt-BR" sz="1400" b="1" dirty="0">
              <a:latin typeface="Verdana" panose="020B0604030504040204" pitchFamily="34" charset="0"/>
              <a:ea typeface="Verdana" panose="020B0604030504040204" pitchFamily="34" charset="0"/>
              <a:cs typeface="Verdana" panose="020B0604030504040204" pitchFamily="34" charset="0"/>
            </a:endParaRPr>
          </a:p>
          <a:p>
            <a:r>
              <a:rPr lang="pt-BR" sz="1400" dirty="0">
                <a:latin typeface="Verdana" panose="020B0604030504040204" pitchFamily="34" charset="0"/>
                <a:ea typeface="Verdana" panose="020B0604030504040204" pitchFamily="34" charset="0"/>
                <a:cs typeface="Verdana" panose="020B0604030504040204" pitchFamily="34" charset="0"/>
                <a:hlinkClick r:id="rId4"/>
              </a:rPr>
              <a:t>draylon.vl@edu.udesc.br</a:t>
            </a:r>
            <a:endParaRPr lang="pt-BR" sz="1400" dirty="0">
              <a:latin typeface="Verdana" panose="020B0604030504040204" pitchFamily="34" charset="0"/>
              <a:ea typeface="Verdana" panose="020B0604030504040204" pitchFamily="34" charset="0"/>
              <a:cs typeface="Verdana" panose="020B0604030504040204" pitchFamily="34" charset="0"/>
            </a:endParaRPr>
          </a:p>
          <a:p>
            <a:endParaRPr lang="pt-BR" sz="1400" dirty="0">
              <a:latin typeface="Verdana" panose="020B0604030504040204" pitchFamily="34" charset="0"/>
              <a:ea typeface="Verdana" panose="020B0604030504040204" pitchFamily="34" charset="0"/>
              <a:cs typeface="Verdana" panose="020B0604030504040204" pitchFamily="34" charset="0"/>
            </a:endParaRPr>
          </a:p>
          <a:p>
            <a:r>
              <a:rPr lang="pt-BR" sz="1400" dirty="0">
                <a:latin typeface="Verdana" panose="020B0604030504040204" pitchFamily="34" charset="0"/>
                <a:ea typeface="Verdana" panose="020B0604030504040204" pitchFamily="34" charset="0"/>
                <a:cs typeface="Verdana" panose="020B0604030504040204" pitchFamily="34" charset="0"/>
              </a:rPr>
              <a:t>(47) 98815-9853</a:t>
            </a:r>
          </a:p>
        </p:txBody>
      </p:sp>
      <p:pic>
        <p:nvPicPr>
          <p:cNvPr id="13" name="Imagem 12">
            <a:extLst>
              <a:ext uri="{FF2B5EF4-FFF2-40B4-BE49-F238E27FC236}">
                <a16:creationId xmlns:a16="http://schemas.microsoft.com/office/drawing/2014/main" id="{91168726-B3A0-39CE-651E-FB6A8801C09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23653"/>
          <a:stretch/>
        </p:blipFill>
        <p:spPr>
          <a:xfrm flipV="1">
            <a:off x="-396552" y="188640"/>
            <a:ext cx="4449092" cy="6696744"/>
          </a:xfrm>
          <a:prstGeom prst="rect">
            <a:avLst/>
          </a:prstGeom>
        </p:spPr>
      </p:pic>
      <p:pic>
        <p:nvPicPr>
          <p:cNvPr id="9" name="Imagem 8">
            <a:extLst>
              <a:ext uri="{FF2B5EF4-FFF2-40B4-BE49-F238E27FC236}">
                <a16:creationId xmlns:a16="http://schemas.microsoft.com/office/drawing/2014/main" id="{B8B065F4-B757-DA62-C4CD-AC4994C4846F}"/>
              </a:ext>
            </a:extLst>
          </p:cNvPr>
          <p:cNvPicPr>
            <a:picLocks noChangeAspect="1"/>
          </p:cNvPicPr>
          <p:nvPr/>
        </p:nvPicPr>
        <p:blipFill>
          <a:blip r:embed="rId6"/>
          <a:stretch>
            <a:fillRect/>
          </a:stretch>
        </p:blipFill>
        <p:spPr>
          <a:xfrm>
            <a:off x="3852761" y="4766791"/>
            <a:ext cx="2133599" cy="2091209"/>
          </a:xfrm>
          <a:prstGeom prst="rect">
            <a:avLst/>
          </a:prstGeom>
        </p:spPr>
      </p:pic>
      <p:pic>
        <p:nvPicPr>
          <p:cNvPr id="2050" name="Picture 2">
            <a:extLst>
              <a:ext uri="{FF2B5EF4-FFF2-40B4-BE49-F238E27FC236}">
                <a16:creationId xmlns:a16="http://schemas.microsoft.com/office/drawing/2014/main" id="{B14C7283-1379-0964-0C3D-FBCD0B7283BD}"/>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59520" y="4051672"/>
            <a:ext cx="720080" cy="72008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OSPEDAGEM DE BOT | RedHosting">
            <a:extLst>
              <a:ext uri="{FF2B5EF4-FFF2-40B4-BE49-F238E27FC236}">
                <a16:creationId xmlns:a16="http://schemas.microsoft.com/office/drawing/2014/main" id="{EDA76798-A83A-1924-C73E-CB3250ED4EA5}"/>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t="19278" b="19278"/>
          <a:stretch/>
        </p:blipFill>
        <p:spPr bwMode="auto">
          <a:xfrm>
            <a:off x="7636330" y="4144279"/>
            <a:ext cx="892050" cy="5481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97937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56D34C-42F1-A8D3-5ED0-C91C0716FF6C}"/>
            </a:ext>
          </a:extLst>
        </p:cNvPr>
        <p:cNvGrpSpPr/>
        <p:nvPr/>
      </p:nvGrpSpPr>
      <p:grpSpPr>
        <a:xfrm>
          <a:off x="0" y="0"/>
          <a:ext cx="0" cy="0"/>
          <a:chOff x="0" y="0"/>
          <a:chExt cx="0" cy="0"/>
        </a:xfrm>
      </p:grpSpPr>
      <p:sp>
        <p:nvSpPr>
          <p:cNvPr id="17" name="CaixaDeTexto 16">
            <a:extLst>
              <a:ext uri="{FF2B5EF4-FFF2-40B4-BE49-F238E27FC236}">
                <a16:creationId xmlns:a16="http://schemas.microsoft.com/office/drawing/2014/main" id="{15B47507-0CCF-4219-9ABF-6DC664C26D19}"/>
              </a:ext>
            </a:extLst>
          </p:cNvPr>
          <p:cNvSpPr txBox="1"/>
          <p:nvPr/>
        </p:nvSpPr>
        <p:spPr>
          <a:xfrm>
            <a:off x="393548" y="333523"/>
            <a:ext cx="8282907"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Laboratório #02</a:t>
            </a:r>
          </a:p>
        </p:txBody>
      </p:sp>
      <p:sp>
        <p:nvSpPr>
          <p:cNvPr id="19" name="CaixaDeTexto 18">
            <a:extLst>
              <a:ext uri="{FF2B5EF4-FFF2-40B4-BE49-F238E27FC236}">
                <a16:creationId xmlns:a16="http://schemas.microsoft.com/office/drawing/2014/main" id="{CB8D5704-1337-6A51-BC5C-DAC19E38456A}"/>
              </a:ext>
            </a:extLst>
          </p:cNvPr>
          <p:cNvSpPr txBox="1"/>
          <p:nvPr/>
        </p:nvSpPr>
        <p:spPr>
          <a:xfrm>
            <a:off x="393548" y="1395789"/>
            <a:ext cx="7922868" cy="461665"/>
          </a:xfrm>
          <a:prstGeom prst="rect">
            <a:avLst/>
          </a:prstGeom>
          <a:noFill/>
        </p:spPr>
        <p:txBody>
          <a:bodyPr wrap="square" rtlCol="0">
            <a:spAutoFit/>
          </a:bodyPr>
          <a:lstStyle/>
          <a:p>
            <a:r>
              <a:rPr lang="pt-BR" sz="2400" dirty="0">
                <a:latin typeface="Verdana" panose="020B0604030504040204" pitchFamily="34" charset="0"/>
                <a:ea typeface="Verdana" panose="020B0604030504040204" pitchFamily="34" charset="0"/>
                <a:cs typeface="Verdana" panose="020B0604030504040204" pitchFamily="34" charset="0"/>
              </a:rPr>
              <a:t>https://github.com/draylon/ppgca_cats_dogs</a:t>
            </a:r>
          </a:p>
        </p:txBody>
      </p:sp>
      <p:sp>
        <p:nvSpPr>
          <p:cNvPr id="20" name="Retângulo 19">
            <a:extLst>
              <a:ext uri="{FF2B5EF4-FFF2-40B4-BE49-F238E27FC236}">
                <a16:creationId xmlns:a16="http://schemas.microsoft.com/office/drawing/2014/main" id="{D693F185-272C-30EC-2690-EAB8397812CE}"/>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33330519-7AB6-ADD2-221B-E253D1C2A8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8BEA604C-1085-CC9A-B70D-16F61AA51B80}"/>
              </a:ext>
            </a:extLst>
          </p:cNvPr>
          <p:cNvSpPr>
            <a:spLocks noGrp="1"/>
          </p:cNvSpPr>
          <p:nvPr>
            <p:ph type="sldNum" sz="quarter" idx="12"/>
          </p:nvPr>
        </p:nvSpPr>
        <p:spPr/>
        <p:txBody>
          <a:bodyPr/>
          <a:lstStyle/>
          <a:p>
            <a:fld id="{53AA0E47-E0C0-45CC-B12C-3507664E132E}" type="slidenum">
              <a:rPr lang="pt-BR" smtClean="0"/>
              <a:t>57</a:t>
            </a:fld>
            <a:endParaRPr lang="pt-BR" dirty="0"/>
          </a:p>
        </p:txBody>
      </p:sp>
      <p:sp>
        <p:nvSpPr>
          <p:cNvPr id="6" name="CaixaDeTexto 5">
            <a:extLst>
              <a:ext uri="{FF2B5EF4-FFF2-40B4-BE49-F238E27FC236}">
                <a16:creationId xmlns:a16="http://schemas.microsoft.com/office/drawing/2014/main" id="{5FF71D37-2777-AAB1-EBBD-1D77102399AC}"/>
              </a:ext>
            </a:extLst>
          </p:cNvPr>
          <p:cNvSpPr txBox="1"/>
          <p:nvPr/>
        </p:nvSpPr>
        <p:spPr>
          <a:xfrm>
            <a:off x="393548" y="2420888"/>
            <a:ext cx="7285841" cy="369332"/>
          </a:xfrm>
          <a:prstGeom prst="rect">
            <a:avLst/>
          </a:prstGeom>
          <a:noFill/>
        </p:spPr>
        <p:txBody>
          <a:bodyPr wrap="none" rtlCol="0">
            <a:spAutoFit/>
          </a:bodyPr>
          <a:lstStyle/>
          <a:p>
            <a:r>
              <a:rPr lang="en-US" dirty="0" err="1"/>
              <a:t>Exemplo</a:t>
            </a:r>
            <a:r>
              <a:rPr lang="en-US" dirty="0"/>
              <a:t> de </a:t>
            </a:r>
            <a:r>
              <a:rPr lang="en-US" dirty="0" err="1"/>
              <a:t>Aprendizado</a:t>
            </a:r>
            <a:r>
              <a:rPr lang="en-US" dirty="0"/>
              <a:t> </a:t>
            </a:r>
            <a:r>
              <a:rPr lang="en-US" dirty="0" err="1"/>
              <a:t>Supervisionado</a:t>
            </a:r>
            <a:r>
              <a:rPr lang="en-US" dirty="0"/>
              <a:t>: </a:t>
            </a:r>
            <a:r>
              <a:rPr lang="en-US" dirty="0" err="1"/>
              <a:t>Classificação</a:t>
            </a:r>
            <a:r>
              <a:rPr lang="en-US" dirty="0"/>
              <a:t> de gatos e </a:t>
            </a:r>
            <a:r>
              <a:rPr lang="en-US" dirty="0" err="1"/>
              <a:t>cachorros</a:t>
            </a:r>
            <a:endParaRPr lang="pt-BR" dirty="0"/>
          </a:p>
        </p:txBody>
      </p:sp>
      <p:graphicFrame>
        <p:nvGraphicFramePr>
          <p:cNvPr id="3" name="Tabela 2">
            <a:extLst>
              <a:ext uri="{FF2B5EF4-FFF2-40B4-BE49-F238E27FC236}">
                <a16:creationId xmlns:a16="http://schemas.microsoft.com/office/drawing/2014/main" id="{281B7713-E877-6947-5643-63EEC3BDFADF}"/>
              </a:ext>
            </a:extLst>
          </p:cNvPr>
          <p:cNvGraphicFramePr>
            <a:graphicFrameLocks noGrp="1"/>
          </p:cNvGraphicFramePr>
          <p:nvPr>
            <p:extLst>
              <p:ext uri="{D42A27DB-BD31-4B8C-83A1-F6EECF244321}">
                <p14:modId xmlns:p14="http://schemas.microsoft.com/office/powerpoint/2010/main" val="1702032988"/>
              </p:ext>
            </p:extLst>
          </p:nvPr>
        </p:nvGraphicFramePr>
        <p:xfrm>
          <a:off x="405808" y="3140681"/>
          <a:ext cx="6096000" cy="1854200"/>
        </p:xfrm>
        <a:graphic>
          <a:graphicData uri="http://schemas.openxmlformats.org/drawingml/2006/table">
            <a:tbl>
              <a:tblPr firstRow="1" bandRow="1">
                <a:tableStyleId>{5C22544A-7EE6-4342-B048-85BDC9FD1C3A}</a:tableStyleId>
              </a:tblPr>
              <a:tblGrid>
                <a:gridCol w="1690388">
                  <a:extLst>
                    <a:ext uri="{9D8B030D-6E8A-4147-A177-3AD203B41FA5}">
                      <a16:colId xmlns:a16="http://schemas.microsoft.com/office/drawing/2014/main" val="1268052741"/>
                    </a:ext>
                  </a:extLst>
                </a:gridCol>
                <a:gridCol w="4405612">
                  <a:extLst>
                    <a:ext uri="{9D8B030D-6E8A-4147-A177-3AD203B41FA5}">
                      <a16:colId xmlns:a16="http://schemas.microsoft.com/office/drawing/2014/main" val="678981216"/>
                    </a:ext>
                  </a:extLst>
                </a:gridCol>
              </a:tblGrid>
              <a:tr h="370840">
                <a:tc>
                  <a:txBody>
                    <a:bodyPr/>
                    <a:lstStyle/>
                    <a:p>
                      <a:r>
                        <a:rPr lang="en-US" b="1" dirty="0">
                          <a:solidFill>
                            <a:schemeClr val="tx1"/>
                          </a:solidFill>
                        </a:rPr>
                        <a:t>Dataset</a:t>
                      </a:r>
                      <a:endParaRPr lang="pt-BR"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b="0" dirty="0" err="1">
                          <a:solidFill>
                            <a:schemeClr val="tx1"/>
                          </a:solidFill>
                        </a:rPr>
                        <a:t>Tensorflow</a:t>
                      </a:r>
                      <a:r>
                        <a:rPr lang="en-US" b="0" dirty="0">
                          <a:solidFill>
                            <a:schemeClr val="tx1"/>
                          </a:solidFill>
                        </a:rPr>
                        <a:t>-datasets – </a:t>
                      </a:r>
                      <a:r>
                        <a:rPr lang="en-US" b="0" dirty="0" err="1">
                          <a:solidFill>
                            <a:schemeClr val="tx1"/>
                          </a:solidFill>
                        </a:rPr>
                        <a:t>cats_vs_dogs</a:t>
                      </a:r>
                      <a:endParaRPr lang="pt-BR"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787453"/>
                  </a:ext>
                </a:extLst>
              </a:tr>
              <a:tr h="370840">
                <a:tc>
                  <a:txBody>
                    <a:bodyPr/>
                    <a:lstStyle/>
                    <a:p>
                      <a:r>
                        <a:rPr lang="en-US" b="1" dirty="0">
                          <a:solidFill>
                            <a:schemeClr val="tx1"/>
                          </a:solidFill>
                        </a:rPr>
                        <a:t>Rede</a:t>
                      </a:r>
                      <a:endParaRPr lang="pt-BR"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Convolutional Neural Network</a:t>
                      </a:r>
                      <a:endParaRPr lang="pt-BR"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83144078"/>
                  </a:ext>
                </a:extLst>
              </a:tr>
              <a:tr h="370840">
                <a:tc>
                  <a:txBody>
                    <a:bodyPr/>
                    <a:lstStyle/>
                    <a:p>
                      <a:r>
                        <a:rPr lang="pt-BR" b="1" dirty="0">
                          <a:solidFill>
                            <a:schemeClr val="tx1"/>
                          </a:solidFill>
                        </a:rPr>
                        <a:t>Métricas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BR" dirty="0"/>
                        <a:t>acurácia</a:t>
                      </a:r>
                      <a:endParaRPr lang="pt-BR"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64006162"/>
                  </a:ext>
                </a:extLst>
              </a:tr>
              <a:tr h="370840">
                <a:tc>
                  <a:txBody>
                    <a:bodyPr/>
                    <a:lstStyle/>
                    <a:p>
                      <a:r>
                        <a:rPr lang="pt-BR" b="1" dirty="0">
                          <a:solidFill>
                            <a:schemeClr val="tx1"/>
                          </a:solidFill>
                        </a:rPr>
                        <a:t>Hardware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BR" b="0" dirty="0">
                          <a:solidFill>
                            <a:schemeClr val="tx1"/>
                          </a:solidFill>
                        </a:rPr>
                        <a:t>RTX 4070 Super 12GB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93476882"/>
                  </a:ext>
                </a:extLst>
              </a:tr>
              <a:tr h="370840">
                <a:tc>
                  <a:txBody>
                    <a:bodyPr/>
                    <a:lstStyle/>
                    <a:p>
                      <a:r>
                        <a:rPr lang="pt-BR" b="1" dirty="0">
                          <a:solidFill>
                            <a:schemeClr val="tx1"/>
                          </a:solidFill>
                        </a:rPr>
                        <a:t>Tempo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pt-BR" b="0" dirty="0">
                          <a:solidFill>
                            <a:schemeClr val="tx1"/>
                          </a:solidFill>
                        </a:rPr>
                        <a:t>48 Min e 27 Seg.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15628"/>
                  </a:ext>
                </a:extLst>
              </a:tr>
            </a:tbl>
          </a:graphicData>
        </a:graphic>
      </p:graphicFrame>
    </p:spTree>
    <p:extLst>
      <p:ext uri="{BB962C8B-B14F-4D97-AF65-F5344CB8AC3E}">
        <p14:creationId xmlns:p14="http://schemas.microsoft.com/office/powerpoint/2010/main" val="157831712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F79C3F-003B-4754-FA26-2E485D501E50}"/>
            </a:ext>
          </a:extLst>
        </p:cNvPr>
        <p:cNvGrpSpPr/>
        <p:nvPr/>
      </p:nvGrpSpPr>
      <p:grpSpPr>
        <a:xfrm>
          <a:off x="0" y="0"/>
          <a:ext cx="0" cy="0"/>
          <a:chOff x="0" y="0"/>
          <a:chExt cx="0" cy="0"/>
        </a:xfrm>
      </p:grpSpPr>
      <p:pic>
        <p:nvPicPr>
          <p:cNvPr id="14" name="Imagem 13">
            <a:extLst>
              <a:ext uri="{FF2B5EF4-FFF2-40B4-BE49-F238E27FC236}">
                <a16:creationId xmlns:a16="http://schemas.microsoft.com/office/drawing/2014/main" id="{C4DE1D12-F8D8-81E0-73AC-7E20BFAC970C}"/>
              </a:ext>
            </a:extLst>
          </p:cNvPr>
          <p:cNvPicPr>
            <a:picLocks noChangeAspect="1"/>
          </p:cNvPicPr>
          <p:nvPr/>
        </p:nvPicPr>
        <p:blipFill>
          <a:blip r:embed="rId2"/>
          <a:stretch>
            <a:fillRect/>
          </a:stretch>
        </p:blipFill>
        <p:spPr>
          <a:xfrm>
            <a:off x="7015556" y="4751785"/>
            <a:ext cx="2133599" cy="2133599"/>
          </a:xfrm>
          <a:prstGeom prst="rect">
            <a:avLst/>
          </a:prstGeom>
        </p:spPr>
      </p:pic>
      <p:pic>
        <p:nvPicPr>
          <p:cNvPr id="8" name="Imagem 7">
            <a:extLst>
              <a:ext uri="{FF2B5EF4-FFF2-40B4-BE49-F238E27FC236}">
                <a16:creationId xmlns:a16="http://schemas.microsoft.com/office/drawing/2014/main" id="{3BE74057-7FEB-37DC-7F65-C3D39ABABF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11" name="CaixaDeTexto 10">
            <a:extLst>
              <a:ext uri="{FF2B5EF4-FFF2-40B4-BE49-F238E27FC236}">
                <a16:creationId xmlns:a16="http://schemas.microsoft.com/office/drawing/2014/main" id="{F849E697-C331-49FB-01DD-A340B2DD86EB}"/>
              </a:ext>
            </a:extLst>
          </p:cNvPr>
          <p:cNvSpPr txBox="1"/>
          <p:nvPr/>
        </p:nvSpPr>
        <p:spPr>
          <a:xfrm>
            <a:off x="4052540" y="836712"/>
            <a:ext cx="6192688" cy="707886"/>
          </a:xfrm>
          <a:prstGeom prst="rect">
            <a:avLst/>
          </a:prstGeom>
          <a:noFill/>
        </p:spPr>
        <p:txBody>
          <a:bodyPr wrap="square" rtlCol="0">
            <a:spAutoFit/>
          </a:bodyPr>
          <a:lstStyle/>
          <a:p>
            <a:r>
              <a:rPr lang="pt-BR" sz="4000" b="1" dirty="0">
                <a:latin typeface="Verdana" panose="020B0604030504040204" pitchFamily="34" charset="0"/>
                <a:ea typeface="Verdana" panose="020B0604030504040204" pitchFamily="34" charset="0"/>
                <a:cs typeface="Verdana" panose="020B0604030504040204" pitchFamily="34" charset="0"/>
              </a:rPr>
              <a:t>Fim da aula #03</a:t>
            </a:r>
          </a:p>
        </p:txBody>
      </p:sp>
      <p:sp>
        <p:nvSpPr>
          <p:cNvPr id="12" name="Retângulo 11">
            <a:extLst>
              <a:ext uri="{FF2B5EF4-FFF2-40B4-BE49-F238E27FC236}">
                <a16:creationId xmlns:a16="http://schemas.microsoft.com/office/drawing/2014/main" id="{930CF227-07CC-6A11-BE09-A45BBFD7DBD3}"/>
              </a:ext>
            </a:extLst>
          </p:cNvPr>
          <p:cNvSpPr/>
          <p:nvPr/>
        </p:nvSpPr>
        <p:spPr>
          <a:xfrm>
            <a:off x="4751513" y="1986453"/>
            <a:ext cx="3780927" cy="1384995"/>
          </a:xfrm>
          <a:prstGeom prst="rect">
            <a:avLst/>
          </a:prstGeom>
        </p:spPr>
        <p:txBody>
          <a:bodyPr wrap="square">
            <a:spAutoFit/>
          </a:bodyPr>
          <a:lstStyle/>
          <a:p>
            <a:r>
              <a:rPr lang="pt-BR" sz="1400" b="1" dirty="0">
                <a:latin typeface="Verdana" panose="020B0604030504040204" pitchFamily="34" charset="0"/>
                <a:ea typeface="Verdana" panose="020B0604030504040204" pitchFamily="34" charset="0"/>
                <a:cs typeface="Verdana" panose="020B0604030504040204" pitchFamily="34" charset="0"/>
              </a:rPr>
              <a:t>UDESC – Universidade do Estado de Santa Catarina</a:t>
            </a:r>
          </a:p>
          <a:p>
            <a:endParaRPr lang="pt-BR" sz="1400" b="1" dirty="0">
              <a:latin typeface="Verdana" panose="020B0604030504040204" pitchFamily="34" charset="0"/>
              <a:ea typeface="Verdana" panose="020B0604030504040204" pitchFamily="34" charset="0"/>
              <a:cs typeface="Verdana" panose="020B0604030504040204" pitchFamily="34" charset="0"/>
            </a:endParaRPr>
          </a:p>
          <a:p>
            <a:r>
              <a:rPr lang="pt-BR" sz="1400" dirty="0">
                <a:latin typeface="Verdana" panose="020B0604030504040204" pitchFamily="34" charset="0"/>
                <a:ea typeface="Verdana" panose="020B0604030504040204" pitchFamily="34" charset="0"/>
                <a:cs typeface="Verdana" panose="020B0604030504040204" pitchFamily="34" charset="0"/>
                <a:hlinkClick r:id="rId4"/>
              </a:rPr>
              <a:t>draylon.vl@edu.udesc.br</a:t>
            </a:r>
            <a:endParaRPr lang="pt-BR" sz="1400" dirty="0">
              <a:latin typeface="Verdana" panose="020B0604030504040204" pitchFamily="34" charset="0"/>
              <a:ea typeface="Verdana" panose="020B0604030504040204" pitchFamily="34" charset="0"/>
              <a:cs typeface="Verdana" panose="020B0604030504040204" pitchFamily="34" charset="0"/>
            </a:endParaRPr>
          </a:p>
          <a:p>
            <a:endParaRPr lang="pt-BR" sz="1400" dirty="0">
              <a:latin typeface="Verdana" panose="020B0604030504040204" pitchFamily="34" charset="0"/>
              <a:ea typeface="Verdana" panose="020B0604030504040204" pitchFamily="34" charset="0"/>
              <a:cs typeface="Verdana" panose="020B0604030504040204" pitchFamily="34" charset="0"/>
            </a:endParaRPr>
          </a:p>
          <a:p>
            <a:r>
              <a:rPr lang="pt-BR" sz="1400" dirty="0">
                <a:latin typeface="Verdana" panose="020B0604030504040204" pitchFamily="34" charset="0"/>
                <a:ea typeface="Verdana" panose="020B0604030504040204" pitchFamily="34" charset="0"/>
                <a:cs typeface="Verdana" panose="020B0604030504040204" pitchFamily="34" charset="0"/>
              </a:rPr>
              <a:t>(47) 98815-9853</a:t>
            </a:r>
          </a:p>
        </p:txBody>
      </p:sp>
      <p:pic>
        <p:nvPicPr>
          <p:cNvPr id="13" name="Imagem 12">
            <a:extLst>
              <a:ext uri="{FF2B5EF4-FFF2-40B4-BE49-F238E27FC236}">
                <a16:creationId xmlns:a16="http://schemas.microsoft.com/office/drawing/2014/main" id="{912B6DFC-7ED9-6115-74D7-9B8BC846E915}"/>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23653"/>
          <a:stretch/>
        </p:blipFill>
        <p:spPr>
          <a:xfrm flipV="1">
            <a:off x="-396552" y="188640"/>
            <a:ext cx="4449092" cy="6696744"/>
          </a:xfrm>
          <a:prstGeom prst="rect">
            <a:avLst/>
          </a:prstGeom>
        </p:spPr>
      </p:pic>
      <p:pic>
        <p:nvPicPr>
          <p:cNvPr id="9" name="Imagem 8">
            <a:extLst>
              <a:ext uri="{FF2B5EF4-FFF2-40B4-BE49-F238E27FC236}">
                <a16:creationId xmlns:a16="http://schemas.microsoft.com/office/drawing/2014/main" id="{EF5A54C6-42D3-306F-9FC4-7362818E7542}"/>
              </a:ext>
            </a:extLst>
          </p:cNvPr>
          <p:cNvPicPr>
            <a:picLocks noChangeAspect="1"/>
          </p:cNvPicPr>
          <p:nvPr/>
        </p:nvPicPr>
        <p:blipFill>
          <a:blip r:embed="rId6"/>
          <a:stretch>
            <a:fillRect/>
          </a:stretch>
        </p:blipFill>
        <p:spPr>
          <a:xfrm>
            <a:off x="3852761" y="4766791"/>
            <a:ext cx="2133599" cy="2091209"/>
          </a:xfrm>
          <a:prstGeom prst="rect">
            <a:avLst/>
          </a:prstGeom>
        </p:spPr>
      </p:pic>
      <p:pic>
        <p:nvPicPr>
          <p:cNvPr id="2050" name="Picture 2">
            <a:extLst>
              <a:ext uri="{FF2B5EF4-FFF2-40B4-BE49-F238E27FC236}">
                <a16:creationId xmlns:a16="http://schemas.microsoft.com/office/drawing/2014/main" id="{519AA283-2A69-4E97-D34B-5BD1A6A748C1}"/>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59520" y="4051672"/>
            <a:ext cx="720080" cy="72008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OSPEDAGEM DE BOT | RedHosting">
            <a:extLst>
              <a:ext uri="{FF2B5EF4-FFF2-40B4-BE49-F238E27FC236}">
                <a16:creationId xmlns:a16="http://schemas.microsoft.com/office/drawing/2014/main" id="{E6D9EE02-8D33-8D85-FB67-CDF8CFEAD918}"/>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t="19278" b="19278"/>
          <a:stretch/>
        </p:blipFill>
        <p:spPr bwMode="auto">
          <a:xfrm>
            <a:off x="7636330" y="4144279"/>
            <a:ext cx="892050" cy="5481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9445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5D4DAC-AC4E-19C6-515E-3B2CF1BE0025}"/>
            </a:ext>
          </a:extLst>
        </p:cNvPr>
        <p:cNvGrpSpPr/>
        <p:nvPr/>
      </p:nvGrpSpPr>
      <p:grpSpPr>
        <a:xfrm>
          <a:off x="0" y="0"/>
          <a:ext cx="0" cy="0"/>
          <a:chOff x="0" y="0"/>
          <a:chExt cx="0" cy="0"/>
        </a:xfrm>
      </p:grpSpPr>
      <p:pic>
        <p:nvPicPr>
          <p:cNvPr id="8" name="Imagem 7">
            <a:extLst>
              <a:ext uri="{FF2B5EF4-FFF2-40B4-BE49-F238E27FC236}">
                <a16:creationId xmlns:a16="http://schemas.microsoft.com/office/drawing/2014/main" id="{63E93ABB-8C4A-297B-AF75-373DDA2E95E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11" name="CaixaDeTexto 10">
            <a:extLst>
              <a:ext uri="{FF2B5EF4-FFF2-40B4-BE49-F238E27FC236}">
                <a16:creationId xmlns:a16="http://schemas.microsoft.com/office/drawing/2014/main" id="{0F4919CA-F717-6BCC-95E9-392F03DF1DFB}"/>
              </a:ext>
            </a:extLst>
          </p:cNvPr>
          <p:cNvSpPr txBox="1"/>
          <p:nvPr/>
        </p:nvSpPr>
        <p:spPr>
          <a:xfrm>
            <a:off x="4644008" y="836712"/>
            <a:ext cx="6192688" cy="707886"/>
          </a:xfrm>
          <a:prstGeom prst="rect">
            <a:avLst/>
          </a:prstGeom>
          <a:noFill/>
        </p:spPr>
        <p:txBody>
          <a:bodyPr wrap="square" rtlCol="0">
            <a:spAutoFit/>
          </a:bodyPr>
          <a:lstStyle/>
          <a:p>
            <a:r>
              <a:rPr lang="pt-BR" sz="4000" b="1" dirty="0">
                <a:latin typeface="Verdana" panose="020B0604030504040204" pitchFamily="34" charset="0"/>
                <a:ea typeface="Verdana" panose="020B0604030504040204" pitchFamily="34" charset="0"/>
                <a:cs typeface="Verdana" panose="020B0604030504040204" pitchFamily="34" charset="0"/>
              </a:rPr>
              <a:t>Obrigado</a:t>
            </a:r>
          </a:p>
        </p:txBody>
      </p:sp>
      <p:sp>
        <p:nvSpPr>
          <p:cNvPr id="12" name="Retângulo 11">
            <a:extLst>
              <a:ext uri="{FF2B5EF4-FFF2-40B4-BE49-F238E27FC236}">
                <a16:creationId xmlns:a16="http://schemas.microsoft.com/office/drawing/2014/main" id="{85842B00-0849-4DB7-A257-181F9C2AD381}"/>
              </a:ext>
            </a:extLst>
          </p:cNvPr>
          <p:cNvSpPr/>
          <p:nvPr/>
        </p:nvSpPr>
        <p:spPr>
          <a:xfrm>
            <a:off x="4751513" y="1986453"/>
            <a:ext cx="3780927" cy="954107"/>
          </a:xfrm>
          <a:prstGeom prst="rect">
            <a:avLst/>
          </a:prstGeom>
        </p:spPr>
        <p:txBody>
          <a:bodyPr wrap="square">
            <a:spAutoFit/>
          </a:bodyPr>
          <a:lstStyle/>
          <a:p>
            <a:r>
              <a:rPr lang="pt-BR" sz="1400" b="1" dirty="0">
                <a:latin typeface="Verdana" panose="020B0604030504040204" pitchFamily="34" charset="0"/>
                <a:ea typeface="Verdana" panose="020B0604030504040204" pitchFamily="34" charset="0"/>
                <a:cs typeface="Verdana" panose="020B0604030504040204" pitchFamily="34" charset="0"/>
              </a:rPr>
              <a:t>UDESC – Universidade do Estado de Santa Catarina</a:t>
            </a:r>
          </a:p>
          <a:p>
            <a:endParaRPr lang="pt-BR" sz="1400" b="1" dirty="0">
              <a:latin typeface="Verdana" panose="020B0604030504040204" pitchFamily="34" charset="0"/>
              <a:ea typeface="Verdana" panose="020B0604030504040204" pitchFamily="34" charset="0"/>
              <a:cs typeface="Verdana" panose="020B0604030504040204" pitchFamily="34" charset="0"/>
            </a:endParaRPr>
          </a:p>
          <a:p>
            <a:r>
              <a:rPr lang="pt-BR" sz="1400" dirty="0">
                <a:latin typeface="Verdana" panose="020B0604030504040204" pitchFamily="34" charset="0"/>
                <a:ea typeface="Verdana" panose="020B0604030504040204" pitchFamily="34" charset="0"/>
                <a:cs typeface="Verdana" panose="020B0604030504040204" pitchFamily="34" charset="0"/>
              </a:rPr>
              <a:t>draylon.vl@edu.udesc.br</a:t>
            </a:r>
          </a:p>
        </p:txBody>
      </p:sp>
      <p:pic>
        <p:nvPicPr>
          <p:cNvPr id="13" name="Imagem 12">
            <a:extLst>
              <a:ext uri="{FF2B5EF4-FFF2-40B4-BE49-F238E27FC236}">
                <a16:creationId xmlns:a16="http://schemas.microsoft.com/office/drawing/2014/main" id="{4C5F9C31-67D7-6CCA-AB88-2815AABA0F7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3653"/>
          <a:stretch/>
        </p:blipFill>
        <p:spPr>
          <a:xfrm flipV="1">
            <a:off x="-396552" y="188640"/>
            <a:ext cx="4449092" cy="6696744"/>
          </a:xfrm>
          <a:prstGeom prst="rect">
            <a:avLst/>
          </a:prstGeom>
        </p:spPr>
      </p:pic>
      <p:sp>
        <p:nvSpPr>
          <p:cNvPr id="2" name="Espaço Reservado para Número de Slide 1">
            <a:extLst>
              <a:ext uri="{FF2B5EF4-FFF2-40B4-BE49-F238E27FC236}">
                <a16:creationId xmlns:a16="http://schemas.microsoft.com/office/drawing/2014/main" id="{0978EF0C-F632-15A2-8966-B305A7300264}"/>
              </a:ext>
            </a:extLst>
          </p:cNvPr>
          <p:cNvSpPr>
            <a:spLocks noGrp="1"/>
          </p:cNvSpPr>
          <p:nvPr>
            <p:ph type="sldNum" sz="quarter" idx="12"/>
          </p:nvPr>
        </p:nvSpPr>
        <p:spPr/>
        <p:txBody>
          <a:bodyPr/>
          <a:lstStyle/>
          <a:p>
            <a:fld id="{53AA0E47-E0C0-45CC-B12C-3507664E132E}" type="slidenum">
              <a:rPr lang="pt-BR" smtClean="0"/>
              <a:t>59</a:t>
            </a:fld>
            <a:endParaRPr lang="pt-BR" dirty="0"/>
          </a:p>
        </p:txBody>
      </p:sp>
    </p:spTree>
    <p:extLst>
      <p:ext uri="{BB962C8B-B14F-4D97-AF65-F5344CB8AC3E}">
        <p14:creationId xmlns:p14="http://schemas.microsoft.com/office/powerpoint/2010/main" val="22680753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140388-20B2-20B5-2BEB-8BD013C1C477}"/>
            </a:ext>
          </a:extLst>
        </p:cNvPr>
        <p:cNvGrpSpPr/>
        <p:nvPr/>
      </p:nvGrpSpPr>
      <p:grpSpPr>
        <a:xfrm>
          <a:off x="0" y="0"/>
          <a:ext cx="0" cy="0"/>
          <a:chOff x="0" y="0"/>
          <a:chExt cx="0" cy="0"/>
        </a:xfrm>
      </p:grpSpPr>
      <p:pic>
        <p:nvPicPr>
          <p:cNvPr id="6" name="Imagem 5">
            <a:extLst>
              <a:ext uri="{FF2B5EF4-FFF2-40B4-BE49-F238E27FC236}">
                <a16:creationId xmlns:a16="http://schemas.microsoft.com/office/drawing/2014/main" id="{D8C4DC5A-7FCC-6AB6-2C88-7713FFAB2D04}"/>
              </a:ext>
            </a:extLst>
          </p:cNvPr>
          <p:cNvPicPr>
            <a:picLocks noChangeAspect="1"/>
          </p:cNvPicPr>
          <p:nvPr/>
        </p:nvPicPr>
        <p:blipFill>
          <a:blip r:embed="rId3"/>
          <a:stretch>
            <a:fillRect/>
          </a:stretch>
        </p:blipFill>
        <p:spPr>
          <a:xfrm>
            <a:off x="3010734" y="4013307"/>
            <a:ext cx="5868144" cy="2569483"/>
          </a:xfrm>
          <a:prstGeom prst="rect">
            <a:avLst/>
          </a:prstGeom>
        </p:spPr>
      </p:pic>
      <p:sp>
        <p:nvSpPr>
          <p:cNvPr id="17" name="CaixaDeTexto 16">
            <a:extLst>
              <a:ext uri="{FF2B5EF4-FFF2-40B4-BE49-F238E27FC236}">
                <a16:creationId xmlns:a16="http://schemas.microsoft.com/office/drawing/2014/main" id="{0CF69E56-23C8-F0CA-7638-6695163B4891}"/>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Machine Learning - </a:t>
            </a:r>
            <a:r>
              <a:rPr lang="pt-BR" sz="3600" b="1" dirty="0" err="1">
                <a:latin typeface="Verdana" panose="020B0604030504040204" pitchFamily="34" charset="0"/>
                <a:ea typeface="Verdana" panose="020B0604030504040204" pitchFamily="34" charset="0"/>
                <a:cs typeface="Verdana" panose="020B0604030504040204" pitchFamily="34" charset="0"/>
              </a:rPr>
              <a:t>Supervised</a:t>
            </a:r>
            <a:endParaRPr lang="pt-BR" sz="3600" b="1"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1B94B0C7-53BB-A813-537D-52F103A92D7B}"/>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5F5972CE-2717-A5B0-BD74-4BBE61105AF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84CE9CA4-2F35-D27B-A7F3-FA5E9BD7AC7D}"/>
              </a:ext>
            </a:extLst>
          </p:cNvPr>
          <p:cNvSpPr>
            <a:spLocks noGrp="1"/>
          </p:cNvSpPr>
          <p:nvPr>
            <p:ph type="sldNum" sz="quarter" idx="12"/>
          </p:nvPr>
        </p:nvSpPr>
        <p:spPr/>
        <p:txBody>
          <a:bodyPr/>
          <a:lstStyle/>
          <a:p>
            <a:fld id="{53AA0E47-E0C0-45CC-B12C-3507664E132E}" type="slidenum">
              <a:rPr lang="pt-BR" smtClean="0"/>
              <a:t>6</a:t>
            </a:fld>
            <a:endParaRPr lang="pt-BR" dirty="0"/>
          </a:p>
        </p:txBody>
      </p:sp>
      <p:sp>
        <p:nvSpPr>
          <p:cNvPr id="4" name="CaixaDeTexto 3">
            <a:extLst>
              <a:ext uri="{FF2B5EF4-FFF2-40B4-BE49-F238E27FC236}">
                <a16:creationId xmlns:a16="http://schemas.microsoft.com/office/drawing/2014/main" id="{AC86ACF8-F7A9-C525-28E5-CCCF016A8C94}"/>
              </a:ext>
            </a:extLst>
          </p:cNvPr>
          <p:cNvSpPr txBox="1"/>
          <p:nvPr/>
        </p:nvSpPr>
        <p:spPr>
          <a:xfrm>
            <a:off x="287015" y="1226967"/>
            <a:ext cx="8495972" cy="278634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t-BR" sz="1700" dirty="0" err="1">
                <a:latin typeface="Verdana" panose="020B0604030504040204" pitchFamily="34" charset="0"/>
                <a:ea typeface="Verdana" panose="020B0604030504040204" pitchFamily="34" charset="0"/>
                <a:cs typeface="Verdana" panose="020B0604030504040204" pitchFamily="34" charset="0"/>
              </a:rPr>
              <a:t>Regress</a:t>
            </a:r>
            <a:r>
              <a:rPr lang="en-US" sz="1700" dirty="0" err="1">
                <a:latin typeface="Verdana" panose="020B0604030504040204" pitchFamily="34" charset="0"/>
                <a:ea typeface="Verdana" panose="020B0604030504040204" pitchFamily="34" charset="0"/>
                <a:cs typeface="Verdana" panose="020B0604030504040204" pitchFamily="34" charset="0"/>
              </a:rPr>
              <a:t>ão</a:t>
            </a:r>
            <a:r>
              <a:rPr lang="en-US" sz="1700" dirty="0">
                <a:latin typeface="Verdana" panose="020B0604030504040204" pitchFamily="34" charset="0"/>
                <a:ea typeface="Verdana" panose="020B0604030504040204" pitchFamily="34" charset="0"/>
                <a:cs typeface="Verdana" panose="020B0604030504040204" pitchFamily="34" charset="0"/>
              </a:rPr>
              <a:t> Linear</a:t>
            </a:r>
          </a:p>
          <a:p>
            <a:pPr marL="285750" indent="-285750">
              <a:lnSpc>
                <a:spcPct val="150000"/>
              </a:lnSpc>
              <a:buFont typeface="Arial" panose="020B0604020202020204" pitchFamily="34" charset="0"/>
              <a:buChar char="•"/>
            </a:pPr>
            <a:r>
              <a:rPr lang="en-US" sz="1700" dirty="0" err="1">
                <a:latin typeface="Verdana" panose="020B0604030504040204" pitchFamily="34" charset="0"/>
                <a:ea typeface="Verdana" panose="020B0604030504040204" pitchFamily="34" charset="0"/>
                <a:cs typeface="Verdana" panose="020B0604030504040204" pitchFamily="34" charset="0"/>
              </a:rPr>
              <a:t>Regressão</a:t>
            </a:r>
            <a:r>
              <a:rPr lang="en-US" sz="1700" dirty="0">
                <a:latin typeface="Verdana" panose="020B0604030504040204" pitchFamily="34" charset="0"/>
                <a:ea typeface="Verdana" panose="020B0604030504040204" pitchFamily="34" charset="0"/>
                <a:cs typeface="Verdana" panose="020B0604030504040204" pitchFamily="34" charset="0"/>
              </a:rPr>
              <a:t> </a:t>
            </a:r>
            <a:r>
              <a:rPr lang="en-US" sz="1700" dirty="0" err="1">
                <a:latin typeface="Verdana" panose="020B0604030504040204" pitchFamily="34" charset="0"/>
                <a:ea typeface="Verdana" panose="020B0604030504040204" pitchFamily="34" charset="0"/>
                <a:cs typeface="Verdana" panose="020B0604030504040204" pitchFamily="34" charset="0"/>
              </a:rPr>
              <a:t>Logística</a:t>
            </a:r>
            <a:r>
              <a:rPr lang="en-US" sz="1700" dirty="0">
                <a:latin typeface="Verdana" panose="020B0604030504040204" pitchFamily="34" charset="0"/>
                <a:ea typeface="Verdana" panose="020B0604030504040204" pitchFamily="34" charset="0"/>
                <a:cs typeface="Verdana" panose="020B0604030504040204" pitchFamily="34" charset="0"/>
              </a:rPr>
              <a:t> (Logistic Regressor)</a:t>
            </a:r>
          </a:p>
          <a:p>
            <a:pPr marL="285750" indent="-285750">
              <a:lnSpc>
                <a:spcPct val="150000"/>
              </a:lnSpc>
              <a:buFont typeface="Arial" panose="020B0604020202020204" pitchFamily="34" charset="0"/>
              <a:buChar char="•"/>
            </a:pPr>
            <a:r>
              <a:rPr lang="en-US" sz="1700" dirty="0" err="1">
                <a:latin typeface="Verdana" panose="020B0604030504040204" pitchFamily="34" charset="0"/>
                <a:ea typeface="Verdana" panose="020B0604030504040204" pitchFamily="34" charset="0"/>
                <a:cs typeface="Verdana" panose="020B0604030504040204" pitchFamily="34" charset="0"/>
              </a:rPr>
              <a:t>Árvores</a:t>
            </a:r>
            <a:r>
              <a:rPr lang="en-US" sz="1700" dirty="0">
                <a:latin typeface="Verdana" panose="020B0604030504040204" pitchFamily="34" charset="0"/>
                <a:ea typeface="Verdana" panose="020B0604030504040204" pitchFamily="34" charset="0"/>
                <a:cs typeface="Verdana" panose="020B0604030504040204" pitchFamily="34" charset="0"/>
              </a:rPr>
              <a:t> de </a:t>
            </a:r>
            <a:r>
              <a:rPr lang="en-US" sz="1700" dirty="0" err="1">
                <a:latin typeface="Verdana" panose="020B0604030504040204" pitchFamily="34" charset="0"/>
                <a:ea typeface="Verdana" panose="020B0604030504040204" pitchFamily="34" charset="0"/>
                <a:cs typeface="Verdana" panose="020B0604030504040204" pitchFamily="34" charset="0"/>
              </a:rPr>
              <a:t>Decisão</a:t>
            </a:r>
            <a:r>
              <a:rPr lang="en-US" sz="1700" dirty="0">
                <a:latin typeface="Verdana" panose="020B0604030504040204" pitchFamily="34" charset="0"/>
                <a:ea typeface="Verdana" panose="020B0604030504040204" pitchFamily="34" charset="0"/>
                <a:cs typeface="Verdana" panose="020B0604030504040204" pitchFamily="34" charset="0"/>
              </a:rPr>
              <a:t> (</a:t>
            </a:r>
            <a:r>
              <a:rPr lang="en-US" sz="1700" dirty="0" err="1">
                <a:latin typeface="Verdana" panose="020B0604030504040204" pitchFamily="34" charset="0"/>
                <a:ea typeface="Verdana" panose="020B0604030504040204" pitchFamily="34" charset="0"/>
                <a:cs typeface="Verdana" panose="020B0604030504040204" pitchFamily="34" charset="0"/>
              </a:rPr>
              <a:t>Classificação</a:t>
            </a:r>
            <a:r>
              <a:rPr lang="en-US" sz="1700" dirty="0">
                <a:latin typeface="Verdana" panose="020B0604030504040204" pitchFamily="34" charset="0"/>
                <a:ea typeface="Verdana" panose="020B0604030504040204" pitchFamily="34" charset="0"/>
                <a:cs typeface="Verdana" panose="020B0604030504040204" pitchFamily="34" charset="0"/>
              </a:rPr>
              <a:t> e </a:t>
            </a:r>
            <a:r>
              <a:rPr lang="en-US" sz="1700" dirty="0" err="1">
                <a:latin typeface="Verdana" panose="020B0604030504040204" pitchFamily="34" charset="0"/>
                <a:ea typeface="Verdana" panose="020B0604030504040204" pitchFamily="34" charset="0"/>
                <a:cs typeface="Verdana" panose="020B0604030504040204" pitchFamily="34" charset="0"/>
              </a:rPr>
              <a:t>regressão</a:t>
            </a:r>
            <a:r>
              <a:rPr lang="en-US" sz="1700" dirty="0">
                <a:latin typeface="Verdana" panose="020B0604030504040204" pitchFamily="34" charset="0"/>
                <a:ea typeface="Verdana" panose="020B0604030504040204" pitchFamily="34" charset="0"/>
                <a:cs typeface="Verdana" panose="020B0604030504040204" pitchFamily="34" charset="0"/>
              </a:rPr>
              <a:t>)</a:t>
            </a:r>
          </a:p>
          <a:p>
            <a:pPr marL="285750" indent="-285750">
              <a:lnSpc>
                <a:spcPct val="150000"/>
              </a:lnSpc>
              <a:buFont typeface="Arial" panose="020B0604020202020204" pitchFamily="34" charset="0"/>
              <a:buChar char="•"/>
            </a:pPr>
            <a:r>
              <a:rPr lang="en-US" sz="1700" dirty="0" err="1">
                <a:latin typeface="Verdana" panose="020B0604030504040204" pitchFamily="34" charset="0"/>
                <a:ea typeface="Verdana" panose="020B0604030504040204" pitchFamily="34" charset="0"/>
                <a:cs typeface="Verdana" panose="020B0604030504040204" pitchFamily="34" charset="0"/>
              </a:rPr>
              <a:t>Máquina</a:t>
            </a:r>
            <a:r>
              <a:rPr lang="en-US" sz="1700" dirty="0">
                <a:latin typeface="Verdana" panose="020B0604030504040204" pitchFamily="34" charset="0"/>
                <a:ea typeface="Verdana" panose="020B0604030504040204" pitchFamily="34" charset="0"/>
                <a:cs typeface="Verdana" panose="020B0604030504040204" pitchFamily="34" charset="0"/>
              </a:rPr>
              <a:t> de Vetor de </a:t>
            </a:r>
            <a:r>
              <a:rPr lang="en-US" sz="1700" dirty="0" err="1">
                <a:latin typeface="Verdana" panose="020B0604030504040204" pitchFamily="34" charset="0"/>
                <a:ea typeface="Verdana" panose="020B0604030504040204" pitchFamily="34" charset="0"/>
                <a:cs typeface="Verdana" panose="020B0604030504040204" pitchFamily="34" charset="0"/>
              </a:rPr>
              <a:t>Suporte</a:t>
            </a:r>
            <a:r>
              <a:rPr lang="en-US" sz="1700" dirty="0">
                <a:latin typeface="Verdana" panose="020B0604030504040204" pitchFamily="34" charset="0"/>
                <a:ea typeface="Verdana" panose="020B0604030504040204" pitchFamily="34" charset="0"/>
                <a:cs typeface="Verdana" panose="020B0604030504040204" pitchFamily="34" charset="0"/>
              </a:rPr>
              <a:t> (Support Vector Machine)</a:t>
            </a:r>
          </a:p>
          <a:p>
            <a:pPr marL="742950" lvl="1" indent="-285750">
              <a:lnSpc>
                <a:spcPct val="150000"/>
              </a:lnSpc>
              <a:buFont typeface="Arial" panose="020B0604020202020204" pitchFamily="34" charset="0"/>
              <a:buChar char="•"/>
            </a:pPr>
            <a:r>
              <a:rPr lang="en-US" sz="1700" dirty="0">
                <a:latin typeface="Verdana" panose="020B0604030504040204" pitchFamily="34" charset="0"/>
                <a:ea typeface="Verdana" panose="020B0604030504040204" pitchFamily="34" charset="0"/>
                <a:cs typeface="Verdana" panose="020B0604030504040204" pitchFamily="34" charset="0"/>
              </a:rPr>
              <a:t>Support Vector Regressor</a:t>
            </a:r>
          </a:p>
          <a:p>
            <a:pPr marL="285750" indent="-285750">
              <a:lnSpc>
                <a:spcPct val="150000"/>
              </a:lnSpc>
              <a:buFont typeface="Arial" panose="020B0604020202020204" pitchFamily="34" charset="0"/>
              <a:buChar char="•"/>
            </a:pPr>
            <a:r>
              <a:rPr lang="en-US" sz="1700" dirty="0" err="1">
                <a:latin typeface="Verdana" panose="020B0604030504040204" pitchFamily="34" charset="0"/>
                <a:ea typeface="Verdana" panose="020B0604030504040204" pitchFamily="34" charset="0"/>
                <a:cs typeface="Verdana" panose="020B0604030504040204" pitchFamily="34" charset="0"/>
              </a:rPr>
              <a:t>Algoritmo</a:t>
            </a:r>
            <a:r>
              <a:rPr lang="en-US" sz="1700" dirty="0">
                <a:latin typeface="Verdana" panose="020B0604030504040204" pitchFamily="34" charset="0"/>
                <a:ea typeface="Verdana" panose="020B0604030504040204" pitchFamily="34" charset="0"/>
                <a:cs typeface="Verdana" panose="020B0604030504040204" pitchFamily="34" charset="0"/>
              </a:rPr>
              <a:t> de </a:t>
            </a:r>
            <a:r>
              <a:rPr lang="en-US" sz="1700" dirty="0" err="1">
                <a:latin typeface="Verdana" panose="020B0604030504040204" pitchFamily="34" charset="0"/>
                <a:ea typeface="Verdana" panose="020B0604030504040204" pitchFamily="34" charset="0"/>
                <a:cs typeface="Verdana" panose="020B0604030504040204" pitchFamily="34" charset="0"/>
              </a:rPr>
              <a:t>Vizinhança</a:t>
            </a:r>
            <a:r>
              <a:rPr lang="en-US" sz="1700" dirty="0">
                <a:latin typeface="Verdana" panose="020B0604030504040204" pitchFamily="34" charset="0"/>
                <a:ea typeface="Verdana" panose="020B0604030504040204" pitchFamily="34" charset="0"/>
                <a:cs typeface="Verdana" panose="020B0604030504040204" pitchFamily="34" charset="0"/>
              </a:rPr>
              <a:t> (k-Nearest Neighbors)</a:t>
            </a:r>
          </a:p>
          <a:p>
            <a:pPr marL="285750" indent="-285750">
              <a:lnSpc>
                <a:spcPct val="150000"/>
              </a:lnSpc>
              <a:buFont typeface="Arial" panose="020B0604020202020204" pitchFamily="34" charset="0"/>
              <a:buChar char="•"/>
            </a:pPr>
            <a:endParaRPr lang="en-US" sz="1700" dirty="0">
              <a:latin typeface="Verdana" panose="020B0604030504040204" pitchFamily="34" charset="0"/>
              <a:ea typeface="Verdana" panose="020B0604030504040204" pitchFamily="34" charset="0"/>
              <a:cs typeface="Verdana" panose="020B0604030504040204" pitchFamily="34" charset="0"/>
            </a:endParaRPr>
          </a:p>
        </p:txBody>
      </p:sp>
      <p:sp>
        <p:nvSpPr>
          <p:cNvPr id="3" name="CaixaDeTexto 2">
            <a:extLst>
              <a:ext uri="{FF2B5EF4-FFF2-40B4-BE49-F238E27FC236}">
                <a16:creationId xmlns:a16="http://schemas.microsoft.com/office/drawing/2014/main" id="{D9B1F58E-7ADF-336C-CF22-E88BD0DB7389}"/>
              </a:ext>
            </a:extLst>
          </p:cNvPr>
          <p:cNvSpPr txBox="1"/>
          <p:nvPr/>
        </p:nvSpPr>
        <p:spPr>
          <a:xfrm>
            <a:off x="3635896" y="6538912"/>
            <a:ext cx="184731" cy="369332"/>
          </a:xfrm>
          <a:prstGeom prst="rect">
            <a:avLst/>
          </a:prstGeom>
          <a:noFill/>
        </p:spPr>
        <p:txBody>
          <a:bodyPr wrap="none" rtlCol="0">
            <a:spAutoFit/>
          </a:bodyPr>
          <a:lstStyle/>
          <a:p>
            <a:endParaRPr lang="pt-BR" dirty="0"/>
          </a:p>
        </p:txBody>
      </p:sp>
      <p:sp>
        <p:nvSpPr>
          <p:cNvPr id="5" name="CaixaDeTexto 4">
            <a:extLst>
              <a:ext uri="{FF2B5EF4-FFF2-40B4-BE49-F238E27FC236}">
                <a16:creationId xmlns:a16="http://schemas.microsoft.com/office/drawing/2014/main" id="{4B9B431C-213B-F383-A5D5-FF767C7940B7}"/>
              </a:ext>
            </a:extLst>
          </p:cNvPr>
          <p:cNvSpPr txBox="1"/>
          <p:nvPr/>
        </p:nvSpPr>
        <p:spPr>
          <a:xfrm>
            <a:off x="5004048" y="6476491"/>
            <a:ext cx="2304256" cy="369332"/>
          </a:xfrm>
          <a:prstGeom prst="rect">
            <a:avLst/>
          </a:prstGeom>
          <a:noFill/>
        </p:spPr>
        <p:txBody>
          <a:bodyPr wrap="square">
            <a:spAutoFit/>
          </a:bodyPr>
          <a:lstStyle/>
          <a:p>
            <a:r>
              <a:rPr lang="en-US" sz="1800" dirty="0">
                <a:latin typeface="Verdana" panose="020B0604030504040204" pitchFamily="34" charset="0"/>
                <a:ea typeface="Verdana" panose="020B0604030504040204" pitchFamily="34" charset="0"/>
                <a:cs typeface="Verdana" panose="020B0604030504040204" pitchFamily="34" charset="0"/>
              </a:rPr>
              <a:t>[Goyal, 2018]</a:t>
            </a:r>
            <a:endParaRPr lang="pt-BR" dirty="0"/>
          </a:p>
        </p:txBody>
      </p:sp>
    </p:spTree>
    <p:extLst>
      <p:ext uri="{BB962C8B-B14F-4D97-AF65-F5344CB8AC3E}">
        <p14:creationId xmlns:p14="http://schemas.microsoft.com/office/powerpoint/2010/main" val="17266171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0BB71F-FACF-5906-1E61-783AF5981FB3}"/>
            </a:ext>
          </a:extLst>
        </p:cNvPr>
        <p:cNvGrpSpPr/>
        <p:nvPr/>
      </p:nvGrpSpPr>
      <p:grpSpPr>
        <a:xfrm>
          <a:off x="0" y="0"/>
          <a:ext cx="0" cy="0"/>
          <a:chOff x="0" y="0"/>
          <a:chExt cx="0" cy="0"/>
        </a:xfrm>
      </p:grpSpPr>
      <p:pic>
        <p:nvPicPr>
          <p:cNvPr id="9" name="Imagem 8">
            <a:extLst>
              <a:ext uri="{FF2B5EF4-FFF2-40B4-BE49-F238E27FC236}">
                <a16:creationId xmlns:a16="http://schemas.microsoft.com/office/drawing/2014/main" id="{A2664D2F-0EBA-194F-5AD4-8551657E093F}"/>
              </a:ext>
            </a:extLst>
          </p:cNvPr>
          <p:cNvPicPr>
            <a:picLocks noChangeAspect="1"/>
          </p:cNvPicPr>
          <p:nvPr/>
        </p:nvPicPr>
        <p:blipFill>
          <a:blip r:embed="rId3"/>
          <a:stretch>
            <a:fillRect/>
          </a:stretch>
        </p:blipFill>
        <p:spPr>
          <a:xfrm>
            <a:off x="2147907" y="1639099"/>
            <a:ext cx="6635080" cy="4937933"/>
          </a:xfrm>
          <a:prstGeom prst="rect">
            <a:avLst/>
          </a:prstGeom>
        </p:spPr>
      </p:pic>
      <p:sp>
        <p:nvSpPr>
          <p:cNvPr id="17" name="CaixaDeTexto 16">
            <a:extLst>
              <a:ext uri="{FF2B5EF4-FFF2-40B4-BE49-F238E27FC236}">
                <a16:creationId xmlns:a16="http://schemas.microsoft.com/office/drawing/2014/main" id="{364A5FA9-1F12-29D0-1D92-A4244F554D1F}"/>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Exemplos</a:t>
            </a:r>
          </a:p>
        </p:txBody>
      </p:sp>
      <p:sp>
        <p:nvSpPr>
          <p:cNvPr id="20" name="Retângulo 19">
            <a:extLst>
              <a:ext uri="{FF2B5EF4-FFF2-40B4-BE49-F238E27FC236}">
                <a16:creationId xmlns:a16="http://schemas.microsoft.com/office/drawing/2014/main" id="{09312C79-784E-700C-96C4-F180E4DD595D}"/>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4C174947-B87E-2133-5562-F14D926A218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4A215DB7-AEDE-0F9F-DE40-5855CDD60185}"/>
              </a:ext>
            </a:extLst>
          </p:cNvPr>
          <p:cNvSpPr>
            <a:spLocks noGrp="1"/>
          </p:cNvSpPr>
          <p:nvPr>
            <p:ph type="sldNum" sz="quarter" idx="12"/>
          </p:nvPr>
        </p:nvSpPr>
        <p:spPr/>
        <p:txBody>
          <a:bodyPr/>
          <a:lstStyle/>
          <a:p>
            <a:fld id="{53AA0E47-E0C0-45CC-B12C-3507664E132E}" type="slidenum">
              <a:rPr lang="pt-BR" smtClean="0"/>
              <a:t>7</a:t>
            </a:fld>
            <a:endParaRPr lang="pt-BR" dirty="0"/>
          </a:p>
        </p:txBody>
      </p:sp>
      <p:sp>
        <p:nvSpPr>
          <p:cNvPr id="4" name="CaixaDeTexto 3">
            <a:extLst>
              <a:ext uri="{FF2B5EF4-FFF2-40B4-BE49-F238E27FC236}">
                <a16:creationId xmlns:a16="http://schemas.microsoft.com/office/drawing/2014/main" id="{9B128C38-5BFA-A928-2F28-CB1C93B0B3AF}"/>
              </a:ext>
            </a:extLst>
          </p:cNvPr>
          <p:cNvSpPr txBox="1"/>
          <p:nvPr/>
        </p:nvSpPr>
        <p:spPr>
          <a:xfrm>
            <a:off x="287015" y="1226967"/>
            <a:ext cx="8495972" cy="4748416"/>
          </a:xfrm>
          <a:prstGeom prst="rect">
            <a:avLst/>
          </a:prstGeom>
          <a:noFill/>
        </p:spPr>
        <p:txBody>
          <a:bodyPr wrap="square" lIns="91440" tIns="45720" rIns="91440" bIns="45720" rtlCol="0" anchor="t">
            <a:spAutoFit/>
          </a:bodyPr>
          <a:lstStyle/>
          <a:p>
            <a:pPr marL="285750" indent="-285750">
              <a:lnSpc>
                <a:spcPct val="150000"/>
              </a:lnSpc>
              <a:buFont typeface="Arial" panose="020B0604020202020204" pitchFamily="34" charset="0"/>
              <a:buChar char="•"/>
            </a:pPr>
            <a:r>
              <a:rPr lang="pt-BR" sz="1700" b="1" dirty="0" err="1">
                <a:latin typeface="Verdana"/>
                <a:ea typeface="Verdana"/>
                <a:cs typeface="Verdana" panose="020B0604030504040204" pitchFamily="34" charset="0"/>
              </a:rPr>
              <a:t>Regress</a:t>
            </a:r>
            <a:r>
              <a:rPr lang="en-US" sz="1700" b="1" dirty="0" err="1">
                <a:latin typeface="Verdana"/>
                <a:ea typeface="Verdana"/>
                <a:cs typeface="Verdana" panose="020B0604030504040204" pitchFamily="34" charset="0"/>
              </a:rPr>
              <a:t>ão</a:t>
            </a:r>
            <a:r>
              <a:rPr lang="en-US" sz="1700" b="1" dirty="0">
                <a:latin typeface="Verdana"/>
                <a:ea typeface="Verdana"/>
                <a:cs typeface="Verdana" panose="020B0604030504040204" pitchFamily="34" charset="0"/>
              </a:rPr>
              <a:t> </a:t>
            </a:r>
            <a:r>
              <a:rPr lang="en-US" sz="1700" dirty="0">
                <a:latin typeface="Verdana"/>
                <a:ea typeface="Verdana"/>
                <a:cs typeface="Verdana" panose="020B0604030504040204" pitchFamily="34" charset="0"/>
              </a:rPr>
              <a:t>Linear</a:t>
            </a:r>
          </a:p>
          <a:p>
            <a:pPr marL="285750" indent="-285750">
              <a:lnSpc>
                <a:spcPct val="150000"/>
              </a:lnSpc>
              <a:buFont typeface="Arial" panose="020B0604020202020204" pitchFamily="34" charset="0"/>
              <a:buChar char="•"/>
            </a:pPr>
            <a:endParaRPr lang="en-US"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en-US" sz="1700" dirty="0" err="1">
                <a:latin typeface="Verdana" panose="020B0604030504040204" pitchFamily="34" charset="0"/>
                <a:ea typeface="Verdana" panose="020B0604030504040204" pitchFamily="34" charset="0"/>
                <a:cs typeface="Verdana" panose="020B0604030504040204" pitchFamily="34" charset="0"/>
              </a:rPr>
              <a:t>Exemplo</a:t>
            </a:r>
            <a:r>
              <a:rPr lang="en-US" sz="1700" dirty="0">
                <a:latin typeface="Verdana" panose="020B0604030504040204" pitchFamily="34" charset="0"/>
                <a:ea typeface="Verdana" panose="020B0604030504040204" pitchFamily="34" charset="0"/>
                <a:cs typeface="Verdana" panose="020B0604030504040204" pitchFamily="34" charset="0"/>
              </a:rPr>
              <a:t>: </a:t>
            </a:r>
            <a:r>
              <a:rPr lang="en-US" sz="1700" dirty="0" err="1">
                <a:latin typeface="Verdana" panose="020B0604030504040204" pitchFamily="34" charset="0"/>
                <a:ea typeface="Verdana" panose="020B0604030504040204" pitchFamily="34" charset="0"/>
                <a:cs typeface="Verdana" panose="020B0604030504040204" pitchFamily="34" charset="0"/>
              </a:rPr>
              <a:t>Preços</a:t>
            </a:r>
            <a:br>
              <a:rPr lang="en-US" sz="1700" dirty="0">
                <a:latin typeface="Verdana" panose="020B0604030504040204" pitchFamily="34" charset="0"/>
                <a:ea typeface="Verdana" panose="020B0604030504040204" pitchFamily="34" charset="0"/>
                <a:cs typeface="Verdana" panose="020B0604030504040204" pitchFamily="34" charset="0"/>
              </a:rPr>
            </a:br>
            <a:r>
              <a:rPr lang="en-US" sz="1700" dirty="0">
                <a:latin typeface="Verdana" panose="020B0604030504040204" pitchFamily="34" charset="0"/>
                <a:ea typeface="Verdana" panose="020B0604030504040204" pitchFamily="34" charset="0"/>
                <a:cs typeface="Verdana" panose="020B0604030504040204" pitchFamily="34" charset="0"/>
              </a:rPr>
              <a:t>no mercado</a:t>
            </a:r>
            <a:br>
              <a:rPr lang="en-US" sz="1700" dirty="0">
                <a:latin typeface="Verdana" panose="020B0604030504040204" pitchFamily="34" charset="0"/>
                <a:ea typeface="Verdana" panose="020B0604030504040204" pitchFamily="34" charset="0"/>
                <a:cs typeface="Verdana" panose="020B0604030504040204" pitchFamily="34" charset="0"/>
              </a:rPr>
            </a:br>
            <a:r>
              <a:rPr lang="en-US" sz="1700" dirty="0" err="1">
                <a:latin typeface="Verdana" panose="020B0604030504040204" pitchFamily="34" charset="0"/>
                <a:ea typeface="Verdana" panose="020B0604030504040204" pitchFamily="34" charset="0"/>
                <a:cs typeface="Verdana" panose="020B0604030504040204" pitchFamily="34" charset="0"/>
              </a:rPr>
              <a:t>imobiliário</a:t>
            </a:r>
            <a:r>
              <a:rPr lang="en-US" sz="1700" dirty="0">
                <a:latin typeface="Verdana" panose="020B0604030504040204" pitchFamily="34" charset="0"/>
                <a:ea typeface="Verdana" panose="020B0604030504040204" pitchFamily="34" charset="0"/>
                <a:cs typeface="Verdana" panose="020B0604030504040204" pitchFamily="34" charset="0"/>
              </a:rPr>
              <a:t>.</a:t>
            </a:r>
          </a:p>
          <a:p>
            <a:pPr>
              <a:lnSpc>
                <a:spcPct val="150000"/>
              </a:lnSpc>
            </a:pPr>
            <a:endParaRPr lang="en-US" sz="1700" dirty="0">
              <a:latin typeface="Verdana" panose="020B0604030504040204" pitchFamily="34" charset="0"/>
              <a:ea typeface="Verdana" panose="020B0604030504040204" pitchFamily="34" charset="0"/>
              <a:cs typeface="Verdana" panose="020B0604030504040204" pitchFamily="34" charset="0"/>
            </a:endParaRPr>
          </a:p>
          <a:p>
            <a:pPr>
              <a:lnSpc>
                <a:spcPct val="150000"/>
              </a:lnSpc>
            </a:pPr>
            <a:r>
              <a:rPr lang="en-US" sz="1700" dirty="0" err="1">
                <a:latin typeface="Verdana" panose="020B0604030504040204" pitchFamily="34" charset="0"/>
                <a:ea typeface="Verdana" panose="020B0604030504040204" pitchFamily="34" charset="0"/>
                <a:cs typeface="Verdana" panose="020B0604030504040204" pitchFamily="34" charset="0"/>
              </a:rPr>
              <a:t>Objetivo</a:t>
            </a:r>
            <a:r>
              <a:rPr lang="en-US" sz="1700" dirty="0">
                <a:latin typeface="Verdana" panose="020B0604030504040204" pitchFamily="34" charset="0"/>
                <a:ea typeface="Verdana" panose="020B0604030504040204" pitchFamily="34" charset="0"/>
                <a:cs typeface="Verdana" panose="020B0604030504040204" pitchFamily="34" charset="0"/>
              </a:rPr>
              <a:t>:</a:t>
            </a:r>
            <a:br>
              <a:rPr lang="en-US" sz="1700" dirty="0">
                <a:latin typeface="Verdana" panose="020B0604030504040204" pitchFamily="34" charset="0"/>
                <a:ea typeface="Verdana" panose="020B0604030504040204" pitchFamily="34" charset="0"/>
                <a:cs typeface="Verdana" panose="020B0604030504040204" pitchFamily="34" charset="0"/>
              </a:rPr>
            </a:br>
            <a:r>
              <a:rPr lang="en-US" sz="1700" dirty="0" err="1">
                <a:latin typeface="Verdana" panose="020B0604030504040204" pitchFamily="34" charset="0"/>
                <a:ea typeface="Verdana" panose="020B0604030504040204" pitchFamily="34" charset="0"/>
                <a:cs typeface="Verdana" panose="020B0604030504040204" pitchFamily="34" charset="0"/>
              </a:rPr>
              <a:t>Predição</a:t>
            </a:r>
            <a:r>
              <a:rPr lang="en-US" sz="1700" dirty="0">
                <a:latin typeface="Verdana" panose="020B0604030504040204" pitchFamily="34" charset="0"/>
                <a:ea typeface="Verdana" panose="020B0604030504040204" pitchFamily="34" charset="0"/>
                <a:cs typeface="Verdana" panose="020B0604030504040204" pitchFamily="34" charset="0"/>
              </a:rPr>
              <a:t> de</a:t>
            </a:r>
            <a:br>
              <a:rPr lang="en-US" sz="1700" dirty="0">
                <a:latin typeface="Verdana" panose="020B0604030504040204" pitchFamily="34" charset="0"/>
                <a:ea typeface="Verdana" panose="020B0604030504040204" pitchFamily="34" charset="0"/>
                <a:cs typeface="Verdana" panose="020B0604030504040204" pitchFamily="34" charset="0"/>
              </a:rPr>
            </a:br>
            <a:r>
              <a:rPr lang="en-US" sz="1700" dirty="0" err="1">
                <a:latin typeface="Verdana" panose="020B0604030504040204" pitchFamily="34" charset="0"/>
                <a:ea typeface="Verdana" panose="020B0604030504040204" pitchFamily="34" charset="0"/>
                <a:cs typeface="Verdana" panose="020B0604030504040204" pitchFamily="34" charset="0"/>
              </a:rPr>
              <a:t>valores</a:t>
            </a:r>
            <a:r>
              <a:rPr lang="en-US" sz="1700" dirty="0">
                <a:latin typeface="Verdana" panose="020B0604030504040204" pitchFamily="34" charset="0"/>
                <a:ea typeface="Verdana" panose="020B0604030504040204" pitchFamily="34" charset="0"/>
                <a:cs typeface="Verdana" panose="020B0604030504040204" pitchFamily="34" charset="0"/>
              </a:rPr>
              <a:t> de</a:t>
            </a:r>
            <a:br>
              <a:rPr lang="en-US" sz="1700" dirty="0">
                <a:latin typeface="Verdana" panose="020B0604030504040204" pitchFamily="34" charset="0"/>
                <a:ea typeface="Verdana" panose="020B0604030504040204" pitchFamily="34" charset="0"/>
                <a:cs typeface="Verdana" panose="020B0604030504040204" pitchFamily="34" charset="0"/>
              </a:rPr>
            </a:br>
            <a:r>
              <a:rPr lang="en-US" sz="1700" dirty="0" err="1">
                <a:latin typeface="Verdana" panose="020B0604030504040204" pitchFamily="34" charset="0"/>
                <a:ea typeface="Verdana" panose="020B0604030504040204" pitchFamily="34" charset="0"/>
                <a:cs typeface="Verdana" panose="020B0604030504040204" pitchFamily="34" charset="0"/>
              </a:rPr>
              <a:t>preços</a:t>
            </a:r>
            <a:r>
              <a:rPr lang="en-US" sz="1700" dirty="0">
                <a:latin typeface="Verdana" panose="020B0604030504040204" pitchFamily="34" charset="0"/>
                <a:ea typeface="Verdana" panose="020B0604030504040204" pitchFamily="34" charset="0"/>
                <a:cs typeface="Verdana" panose="020B0604030504040204" pitchFamily="34" charset="0"/>
              </a:rPr>
              <a:t> para </a:t>
            </a:r>
            <a:r>
              <a:rPr lang="en-US" sz="1700" dirty="0" err="1">
                <a:latin typeface="Verdana" panose="020B0604030504040204" pitchFamily="34" charset="0"/>
                <a:ea typeface="Verdana" panose="020B0604030504040204" pitchFamily="34" charset="0"/>
                <a:cs typeface="Verdana" panose="020B0604030504040204" pitchFamily="34" charset="0"/>
              </a:rPr>
              <a:t>os</a:t>
            </a:r>
            <a:br>
              <a:rPr lang="en-US" sz="1700" dirty="0">
                <a:latin typeface="Verdana" panose="020B0604030504040204" pitchFamily="34" charset="0"/>
                <a:ea typeface="Verdana" panose="020B0604030504040204" pitchFamily="34" charset="0"/>
                <a:cs typeface="Verdana" panose="020B0604030504040204" pitchFamily="34" charset="0"/>
              </a:rPr>
            </a:br>
            <a:r>
              <a:rPr lang="en-US" sz="1700" dirty="0" err="1">
                <a:latin typeface="Verdana" panose="020B0604030504040204" pitchFamily="34" charset="0"/>
                <a:ea typeface="Verdana" panose="020B0604030504040204" pitchFamily="34" charset="0"/>
                <a:cs typeface="Verdana" panose="020B0604030504040204" pitchFamily="34" charset="0"/>
              </a:rPr>
              <a:t>próximos</a:t>
            </a:r>
            <a:r>
              <a:rPr lang="en-US" sz="1700" dirty="0">
                <a:latin typeface="Verdana" panose="020B0604030504040204" pitchFamily="34" charset="0"/>
                <a:ea typeface="Verdana" panose="020B0604030504040204" pitchFamily="34" charset="0"/>
                <a:cs typeface="Verdana" panose="020B0604030504040204" pitchFamily="34" charset="0"/>
              </a:rPr>
              <a:t> </a:t>
            </a:r>
            <a:r>
              <a:rPr lang="en-US" sz="1700" dirty="0" err="1">
                <a:latin typeface="Verdana" panose="020B0604030504040204" pitchFamily="34" charset="0"/>
                <a:ea typeface="Verdana" panose="020B0604030504040204" pitchFamily="34" charset="0"/>
                <a:cs typeface="Verdana" panose="020B0604030504040204" pitchFamily="34" charset="0"/>
              </a:rPr>
              <a:t>anos</a:t>
            </a:r>
            <a:r>
              <a:rPr lang="en-US" sz="1700" dirty="0">
                <a:latin typeface="Verdana" panose="020B0604030504040204" pitchFamily="34" charset="0"/>
                <a:ea typeface="Verdana" panose="020B0604030504040204" pitchFamily="34" charset="0"/>
                <a:cs typeface="Verdana" panose="020B0604030504040204" pitchFamily="34" charset="0"/>
              </a:rPr>
              <a:t>.</a:t>
            </a:r>
          </a:p>
          <a:p>
            <a:pPr marL="285750" indent="-285750">
              <a:lnSpc>
                <a:spcPct val="150000"/>
              </a:lnSpc>
              <a:buFont typeface="Arial" panose="020B0604020202020204" pitchFamily="34" charset="0"/>
              <a:buChar char="•"/>
            </a:pPr>
            <a:endParaRPr lang="en-US" sz="1700" dirty="0">
              <a:latin typeface="Verdana" panose="020B0604030504040204" pitchFamily="34" charset="0"/>
              <a:ea typeface="Verdana" panose="020B0604030504040204" pitchFamily="34" charset="0"/>
              <a:cs typeface="Verdana" panose="020B0604030504040204" pitchFamily="34" charset="0"/>
            </a:endParaRPr>
          </a:p>
        </p:txBody>
      </p:sp>
      <p:sp>
        <p:nvSpPr>
          <p:cNvPr id="3" name="CaixaDeTexto 2">
            <a:extLst>
              <a:ext uri="{FF2B5EF4-FFF2-40B4-BE49-F238E27FC236}">
                <a16:creationId xmlns:a16="http://schemas.microsoft.com/office/drawing/2014/main" id="{7B797566-FA0E-FE4B-42C2-DF4EEE2BB3E7}"/>
              </a:ext>
            </a:extLst>
          </p:cNvPr>
          <p:cNvSpPr txBox="1"/>
          <p:nvPr/>
        </p:nvSpPr>
        <p:spPr>
          <a:xfrm>
            <a:off x="3635896" y="6538912"/>
            <a:ext cx="184731" cy="369332"/>
          </a:xfrm>
          <a:prstGeom prst="rect">
            <a:avLst/>
          </a:prstGeom>
          <a:noFill/>
        </p:spPr>
        <p:txBody>
          <a:bodyPr wrap="none" rtlCol="0">
            <a:spAutoFit/>
          </a:bodyPr>
          <a:lstStyle/>
          <a:p>
            <a:endParaRPr lang="pt-BR" dirty="0"/>
          </a:p>
        </p:txBody>
      </p:sp>
    </p:spTree>
    <p:extLst>
      <p:ext uri="{BB962C8B-B14F-4D97-AF65-F5344CB8AC3E}">
        <p14:creationId xmlns:p14="http://schemas.microsoft.com/office/powerpoint/2010/main" val="694999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A0F83-AEC3-66A2-28BD-D74BC9F2AB20}"/>
            </a:ext>
          </a:extLst>
        </p:cNvPr>
        <p:cNvGrpSpPr/>
        <p:nvPr/>
      </p:nvGrpSpPr>
      <p:grpSpPr>
        <a:xfrm>
          <a:off x="0" y="0"/>
          <a:ext cx="0" cy="0"/>
          <a:chOff x="0" y="0"/>
          <a:chExt cx="0" cy="0"/>
        </a:xfrm>
      </p:grpSpPr>
      <p:pic>
        <p:nvPicPr>
          <p:cNvPr id="10" name="Imagem 9">
            <a:extLst>
              <a:ext uri="{FF2B5EF4-FFF2-40B4-BE49-F238E27FC236}">
                <a16:creationId xmlns:a16="http://schemas.microsoft.com/office/drawing/2014/main" id="{27151D97-A3AD-A9F6-2F51-31DE57E08CB2}"/>
              </a:ext>
            </a:extLst>
          </p:cNvPr>
          <p:cNvPicPr>
            <a:picLocks noChangeAspect="1"/>
          </p:cNvPicPr>
          <p:nvPr/>
        </p:nvPicPr>
        <p:blipFill>
          <a:blip r:embed="rId3"/>
          <a:stretch>
            <a:fillRect/>
          </a:stretch>
        </p:blipFill>
        <p:spPr>
          <a:xfrm>
            <a:off x="3622780" y="2441490"/>
            <a:ext cx="5467407" cy="4082987"/>
          </a:xfrm>
          <a:prstGeom prst="rect">
            <a:avLst/>
          </a:prstGeom>
        </p:spPr>
      </p:pic>
      <p:sp>
        <p:nvSpPr>
          <p:cNvPr id="17" name="CaixaDeTexto 16">
            <a:extLst>
              <a:ext uri="{FF2B5EF4-FFF2-40B4-BE49-F238E27FC236}">
                <a16:creationId xmlns:a16="http://schemas.microsoft.com/office/drawing/2014/main" id="{AE8D44C8-02B7-D9C4-04FF-36574EDCB290}"/>
              </a:ext>
            </a:extLst>
          </p:cNvPr>
          <p:cNvSpPr txBox="1"/>
          <p:nvPr/>
        </p:nvSpPr>
        <p:spPr>
          <a:xfrm>
            <a:off x="393548" y="333523"/>
            <a:ext cx="8570940"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Exemplos</a:t>
            </a:r>
          </a:p>
        </p:txBody>
      </p:sp>
      <p:sp>
        <p:nvSpPr>
          <p:cNvPr id="20" name="Retângulo 19">
            <a:extLst>
              <a:ext uri="{FF2B5EF4-FFF2-40B4-BE49-F238E27FC236}">
                <a16:creationId xmlns:a16="http://schemas.microsoft.com/office/drawing/2014/main" id="{EBAACC44-2A40-201D-9076-FA5900AEAC9B}"/>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9FF7B80A-7224-1143-B167-AE3B9E58808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6259EC3B-A777-45A7-00A0-0F39DBC20E38}"/>
              </a:ext>
            </a:extLst>
          </p:cNvPr>
          <p:cNvSpPr>
            <a:spLocks noGrp="1"/>
          </p:cNvSpPr>
          <p:nvPr>
            <p:ph type="sldNum" sz="quarter" idx="12"/>
          </p:nvPr>
        </p:nvSpPr>
        <p:spPr/>
        <p:txBody>
          <a:bodyPr/>
          <a:lstStyle/>
          <a:p>
            <a:fld id="{53AA0E47-E0C0-45CC-B12C-3507664E132E}" type="slidenum">
              <a:rPr lang="pt-BR" smtClean="0"/>
              <a:t>8</a:t>
            </a:fld>
            <a:endParaRPr lang="pt-BR" dirty="0"/>
          </a:p>
        </p:txBody>
      </p:sp>
      <p:sp>
        <p:nvSpPr>
          <p:cNvPr id="4" name="CaixaDeTexto 3">
            <a:extLst>
              <a:ext uri="{FF2B5EF4-FFF2-40B4-BE49-F238E27FC236}">
                <a16:creationId xmlns:a16="http://schemas.microsoft.com/office/drawing/2014/main" id="{0AE1641E-09BF-09A6-6918-AE9942865652}"/>
              </a:ext>
            </a:extLst>
          </p:cNvPr>
          <p:cNvSpPr txBox="1"/>
          <p:nvPr/>
        </p:nvSpPr>
        <p:spPr>
          <a:xfrm>
            <a:off x="287015" y="1226967"/>
            <a:ext cx="8495972" cy="824265"/>
          </a:xfrm>
          <a:prstGeom prst="rect">
            <a:avLst/>
          </a:prstGeom>
          <a:noFill/>
        </p:spPr>
        <p:txBody>
          <a:bodyPr wrap="square" lIns="91440" tIns="45720" rIns="91440" bIns="45720" rtlCol="0" anchor="t">
            <a:spAutoFit/>
          </a:bodyPr>
          <a:lstStyle/>
          <a:p>
            <a:pPr marL="285750" indent="-285750">
              <a:lnSpc>
                <a:spcPct val="150000"/>
              </a:lnSpc>
              <a:buFont typeface="Arial" panose="020B0604020202020204" pitchFamily="34" charset="0"/>
              <a:buChar char="•"/>
            </a:pPr>
            <a:r>
              <a:rPr lang="en-US" sz="1700" dirty="0" err="1">
                <a:latin typeface="Verdana"/>
                <a:ea typeface="Verdana"/>
                <a:cs typeface="Verdana" panose="020B0604030504040204" pitchFamily="34" charset="0"/>
              </a:rPr>
              <a:t>Regressão</a:t>
            </a:r>
            <a:r>
              <a:rPr lang="en-US" sz="1700" dirty="0">
                <a:latin typeface="Verdana"/>
                <a:ea typeface="Verdana"/>
                <a:cs typeface="Verdana" panose="020B0604030504040204" pitchFamily="34" charset="0"/>
              </a:rPr>
              <a:t> </a:t>
            </a:r>
            <a:r>
              <a:rPr lang="en-US" sz="1700" dirty="0" err="1">
                <a:latin typeface="Verdana"/>
                <a:ea typeface="Verdana"/>
                <a:cs typeface="Verdana" panose="020B0604030504040204" pitchFamily="34" charset="0"/>
              </a:rPr>
              <a:t>Logística</a:t>
            </a:r>
            <a:r>
              <a:rPr lang="en-US" sz="1700" dirty="0">
                <a:latin typeface="Verdana"/>
                <a:ea typeface="Verdana"/>
                <a:cs typeface="Verdana" panose="020B0604030504040204" pitchFamily="34" charset="0"/>
              </a:rPr>
              <a:t>: </a:t>
            </a:r>
            <a:r>
              <a:rPr lang="en-US" sz="1700" b="1" dirty="0" err="1">
                <a:latin typeface="Verdana"/>
                <a:ea typeface="Verdana"/>
                <a:cs typeface="Verdana" panose="020B0604030504040204" pitchFamily="34" charset="0"/>
              </a:rPr>
              <a:t>Classificação</a:t>
            </a:r>
            <a:r>
              <a:rPr lang="en-US" sz="1700" b="1" dirty="0">
                <a:latin typeface="Verdana"/>
                <a:ea typeface="Verdana"/>
                <a:cs typeface="Verdana" panose="020B0604030504040204" pitchFamily="34" charset="0"/>
              </a:rPr>
              <a:t> </a:t>
            </a:r>
            <a:r>
              <a:rPr lang="en-US" sz="1700" dirty="0">
                <a:latin typeface="Verdana"/>
                <a:ea typeface="Verdana"/>
                <a:cs typeface="Verdana" panose="020B0604030504040204" pitchFamily="34" charset="0"/>
              </a:rPr>
              <a:t>de variaveis </a:t>
            </a:r>
            <a:r>
              <a:rPr lang="en-US" sz="1700" dirty="0" err="1">
                <a:latin typeface="Verdana"/>
                <a:ea typeface="Verdana"/>
                <a:cs typeface="Verdana" panose="020B0604030504040204" pitchFamily="34" charset="0"/>
              </a:rPr>
              <a:t>em</a:t>
            </a:r>
            <a:r>
              <a:rPr lang="en-US" sz="1700" dirty="0">
                <a:latin typeface="Verdana"/>
                <a:ea typeface="Verdana"/>
                <a:cs typeface="Verdana" panose="020B0604030504040204" pitchFamily="34" charset="0"/>
              </a:rPr>
              <a:t> </a:t>
            </a:r>
            <a:r>
              <a:rPr lang="en-US" sz="1700" dirty="0" err="1">
                <a:latin typeface="Verdana"/>
                <a:ea typeface="Verdana"/>
                <a:cs typeface="Verdana" panose="020B0604030504040204" pitchFamily="34" charset="0"/>
              </a:rPr>
              <a:t>função</a:t>
            </a:r>
            <a:r>
              <a:rPr lang="en-US" sz="1700" dirty="0">
                <a:latin typeface="Verdana"/>
                <a:ea typeface="Verdana"/>
                <a:cs typeface="Verdana" panose="020B0604030504040204" pitchFamily="34" charset="0"/>
              </a:rPr>
              <a:t> de 2 classes. </a:t>
            </a:r>
          </a:p>
          <a:p>
            <a:pPr marL="285750" indent="-285750">
              <a:lnSpc>
                <a:spcPct val="150000"/>
              </a:lnSpc>
              <a:buFont typeface="Arial" panose="020B0604020202020204" pitchFamily="34" charset="0"/>
              <a:buChar char="•"/>
            </a:pPr>
            <a:endParaRPr lang="en-US" sz="1700" dirty="0">
              <a:latin typeface="Verdana" panose="020B0604030504040204" pitchFamily="34" charset="0"/>
              <a:ea typeface="Verdana" panose="020B0604030504040204" pitchFamily="34" charset="0"/>
              <a:cs typeface="Verdana" panose="020B0604030504040204" pitchFamily="34" charset="0"/>
            </a:endParaRPr>
          </a:p>
        </p:txBody>
      </p:sp>
      <p:sp>
        <p:nvSpPr>
          <p:cNvPr id="3" name="CaixaDeTexto 2">
            <a:extLst>
              <a:ext uri="{FF2B5EF4-FFF2-40B4-BE49-F238E27FC236}">
                <a16:creationId xmlns:a16="http://schemas.microsoft.com/office/drawing/2014/main" id="{79E72EEC-66FC-F92D-12F4-69C92E65F573}"/>
              </a:ext>
            </a:extLst>
          </p:cNvPr>
          <p:cNvSpPr txBox="1"/>
          <p:nvPr/>
        </p:nvSpPr>
        <p:spPr>
          <a:xfrm>
            <a:off x="3635896" y="6538912"/>
            <a:ext cx="184731" cy="369332"/>
          </a:xfrm>
          <a:prstGeom prst="rect">
            <a:avLst/>
          </a:prstGeom>
          <a:noFill/>
        </p:spPr>
        <p:txBody>
          <a:bodyPr wrap="none" rtlCol="0">
            <a:spAutoFit/>
          </a:bodyPr>
          <a:lstStyle/>
          <a:p>
            <a:endParaRPr lang="pt-BR" dirty="0"/>
          </a:p>
        </p:txBody>
      </p:sp>
      <p:pic>
        <p:nvPicPr>
          <p:cNvPr id="12" name="Imagem 11">
            <a:extLst>
              <a:ext uri="{FF2B5EF4-FFF2-40B4-BE49-F238E27FC236}">
                <a16:creationId xmlns:a16="http://schemas.microsoft.com/office/drawing/2014/main" id="{D4A60A65-49C0-421F-2E3F-ECD15D663424}"/>
              </a:ext>
            </a:extLst>
          </p:cNvPr>
          <p:cNvPicPr>
            <a:picLocks noChangeAspect="1"/>
          </p:cNvPicPr>
          <p:nvPr/>
        </p:nvPicPr>
        <p:blipFill>
          <a:blip r:embed="rId5"/>
          <a:stretch>
            <a:fillRect/>
          </a:stretch>
        </p:blipFill>
        <p:spPr>
          <a:xfrm>
            <a:off x="12616" y="1834645"/>
            <a:ext cx="3610164" cy="3092600"/>
          </a:xfrm>
          <a:prstGeom prst="rect">
            <a:avLst/>
          </a:prstGeom>
        </p:spPr>
      </p:pic>
    </p:spTree>
    <p:extLst>
      <p:ext uri="{BB962C8B-B14F-4D97-AF65-F5344CB8AC3E}">
        <p14:creationId xmlns:p14="http://schemas.microsoft.com/office/powerpoint/2010/main" val="635098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8789F9-B8ED-2286-853C-52C1CFFE83C8}"/>
            </a:ext>
          </a:extLst>
        </p:cNvPr>
        <p:cNvGrpSpPr/>
        <p:nvPr/>
      </p:nvGrpSpPr>
      <p:grpSpPr>
        <a:xfrm>
          <a:off x="0" y="0"/>
          <a:ext cx="0" cy="0"/>
          <a:chOff x="0" y="0"/>
          <a:chExt cx="0" cy="0"/>
        </a:xfrm>
      </p:grpSpPr>
      <p:pic>
        <p:nvPicPr>
          <p:cNvPr id="4098" name="Picture 2" descr="1: An example of (a) Supervised Learning (classification of cats and... |  Download Scientific Diagram">
            <a:extLst>
              <a:ext uri="{FF2B5EF4-FFF2-40B4-BE49-F238E27FC236}">
                <a16:creationId xmlns:a16="http://schemas.microsoft.com/office/drawing/2014/main" id="{8FF130B4-629D-684C-5414-7A4C67BD5A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5896" y="4173562"/>
            <a:ext cx="4799498" cy="2501385"/>
          </a:xfrm>
          <a:prstGeom prst="rect">
            <a:avLst/>
          </a:prstGeom>
          <a:noFill/>
          <a:extLst>
            <a:ext uri="{909E8E84-426E-40DD-AFC4-6F175D3DCCD1}">
              <a14:hiddenFill xmlns:a14="http://schemas.microsoft.com/office/drawing/2010/main">
                <a:solidFill>
                  <a:srgbClr val="FFFFFF"/>
                </a:solidFill>
              </a14:hiddenFill>
            </a:ext>
          </a:extLst>
        </p:spPr>
      </p:pic>
      <p:sp>
        <p:nvSpPr>
          <p:cNvPr id="17" name="CaixaDeTexto 16">
            <a:extLst>
              <a:ext uri="{FF2B5EF4-FFF2-40B4-BE49-F238E27FC236}">
                <a16:creationId xmlns:a16="http://schemas.microsoft.com/office/drawing/2014/main" id="{5204AF14-AFE1-E2AA-C876-ABEF31B3B68D}"/>
              </a:ext>
            </a:extLst>
          </p:cNvPr>
          <p:cNvSpPr txBox="1"/>
          <p:nvPr/>
        </p:nvSpPr>
        <p:spPr>
          <a:xfrm>
            <a:off x="393548" y="333523"/>
            <a:ext cx="8750452" cy="646331"/>
          </a:xfrm>
          <a:prstGeom prst="rect">
            <a:avLst/>
          </a:prstGeom>
          <a:noFill/>
        </p:spPr>
        <p:txBody>
          <a:bodyPr wrap="square" rtlCol="0">
            <a:spAutoFit/>
          </a:bodyPr>
          <a:lstStyle/>
          <a:p>
            <a:r>
              <a:rPr lang="pt-BR" sz="3600" b="1" dirty="0">
                <a:latin typeface="Verdana" panose="020B0604030504040204" pitchFamily="34" charset="0"/>
                <a:ea typeface="Verdana" panose="020B0604030504040204" pitchFamily="34" charset="0"/>
                <a:cs typeface="Verdana" panose="020B0604030504040204" pitchFamily="34" charset="0"/>
              </a:rPr>
              <a:t>Machine Learning - </a:t>
            </a:r>
            <a:r>
              <a:rPr lang="pt-BR" sz="3600" b="1" dirty="0" err="1">
                <a:latin typeface="Verdana" panose="020B0604030504040204" pitchFamily="34" charset="0"/>
                <a:ea typeface="Verdana" panose="020B0604030504040204" pitchFamily="34" charset="0"/>
                <a:cs typeface="Verdana" panose="020B0604030504040204" pitchFamily="34" charset="0"/>
              </a:rPr>
              <a:t>Unsupervised</a:t>
            </a:r>
            <a:endParaRPr lang="pt-BR" sz="3600" b="1" dirty="0">
              <a:latin typeface="Verdana" panose="020B0604030504040204" pitchFamily="34" charset="0"/>
              <a:ea typeface="Verdana" panose="020B0604030504040204" pitchFamily="34" charset="0"/>
              <a:cs typeface="Verdana" panose="020B0604030504040204" pitchFamily="34" charset="0"/>
            </a:endParaRPr>
          </a:p>
        </p:txBody>
      </p:sp>
      <p:sp>
        <p:nvSpPr>
          <p:cNvPr id="20" name="Retângulo 19">
            <a:extLst>
              <a:ext uri="{FF2B5EF4-FFF2-40B4-BE49-F238E27FC236}">
                <a16:creationId xmlns:a16="http://schemas.microsoft.com/office/drawing/2014/main" id="{DCA98CAA-62CA-38B1-7E89-DC0A8234E8FC}"/>
              </a:ext>
            </a:extLst>
          </p:cNvPr>
          <p:cNvSpPr/>
          <p:nvPr/>
        </p:nvSpPr>
        <p:spPr>
          <a:xfrm flipV="1">
            <a:off x="-36512" y="476670"/>
            <a:ext cx="323528" cy="360039"/>
          </a:xfrm>
          <a:prstGeom prst="rect">
            <a:avLst/>
          </a:prstGeom>
          <a:solidFill>
            <a:srgbClr val="149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a:extLst>
              <a:ext uri="{FF2B5EF4-FFF2-40B4-BE49-F238E27FC236}">
                <a16:creationId xmlns:a16="http://schemas.microsoft.com/office/drawing/2014/main" id="{490DE17B-7A5E-9F9E-CD68-2053F768607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015" y="6381328"/>
            <a:ext cx="1672379" cy="291764"/>
          </a:xfrm>
          <a:prstGeom prst="rect">
            <a:avLst/>
          </a:prstGeom>
        </p:spPr>
      </p:pic>
      <p:sp>
        <p:nvSpPr>
          <p:cNvPr id="2" name="Espaço Reservado para Número de Slide 1">
            <a:extLst>
              <a:ext uri="{FF2B5EF4-FFF2-40B4-BE49-F238E27FC236}">
                <a16:creationId xmlns:a16="http://schemas.microsoft.com/office/drawing/2014/main" id="{CEC05C31-8076-043B-1D9B-6EE31BB9F726}"/>
              </a:ext>
            </a:extLst>
          </p:cNvPr>
          <p:cNvSpPr>
            <a:spLocks noGrp="1"/>
          </p:cNvSpPr>
          <p:nvPr>
            <p:ph type="sldNum" sz="quarter" idx="12"/>
          </p:nvPr>
        </p:nvSpPr>
        <p:spPr/>
        <p:txBody>
          <a:bodyPr/>
          <a:lstStyle/>
          <a:p>
            <a:fld id="{53AA0E47-E0C0-45CC-B12C-3507664E132E}" type="slidenum">
              <a:rPr lang="pt-BR" smtClean="0"/>
              <a:t>9</a:t>
            </a:fld>
            <a:endParaRPr lang="pt-BR" dirty="0"/>
          </a:p>
        </p:txBody>
      </p:sp>
      <p:sp>
        <p:nvSpPr>
          <p:cNvPr id="4" name="CaixaDeTexto 3">
            <a:extLst>
              <a:ext uri="{FF2B5EF4-FFF2-40B4-BE49-F238E27FC236}">
                <a16:creationId xmlns:a16="http://schemas.microsoft.com/office/drawing/2014/main" id="{D4B8C3CB-371E-B410-06F3-1F28644445A0}"/>
              </a:ext>
            </a:extLst>
          </p:cNvPr>
          <p:cNvSpPr txBox="1"/>
          <p:nvPr/>
        </p:nvSpPr>
        <p:spPr>
          <a:xfrm>
            <a:off x="287015" y="1226967"/>
            <a:ext cx="8495972" cy="357117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700" dirty="0" err="1">
                <a:latin typeface="Verdana" panose="020B0604030504040204" pitchFamily="34" charset="0"/>
                <a:ea typeface="Verdana" panose="020B0604030504040204" pitchFamily="34" charset="0"/>
                <a:cs typeface="Verdana" panose="020B0604030504040204" pitchFamily="34" charset="0"/>
              </a:rPr>
              <a:t>Agrupamento</a:t>
            </a:r>
            <a:r>
              <a:rPr lang="en-US" sz="1700" dirty="0">
                <a:latin typeface="Verdana" panose="020B0604030504040204" pitchFamily="34" charset="0"/>
                <a:ea typeface="Verdana" panose="020B0604030504040204" pitchFamily="34" charset="0"/>
                <a:cs typeface="Verdana" panose="020B0604030504040204" pitchFamily="34" charset="0"/>
              </a:rPr>
              <a:t> (Clustering)</a:t>
            </a:r>
          </a:p>
          <a:p>
            <a:pPr marL="742950" lvl="1" indent="-285750">
              <a:lnSpc>
                <a:spcPct val="150000"/>
              </a:lnSpc>
              <a:buFont typeface="Arial" panose="020B0604020202020204" pitchFamily="34" charset="0"/>
              <a:buChar char="•"/>
            </a:pPr>
            <a:r>
              <a:rPr lang="en-US" sz="1700" dirty="0" err="1">
                <a:latin typeface="Verdana" panose="020B0604030504040204" pitchFamily="34" charset="0"/>
                <a:ea typeface="Verdana" panose="020B0604030504040204" pitchFamily="34" charset="0"/>
                <a:cs typeface="Verdana" panose="020B0604030504040204" pitchFamily="34" charset="0"/>
              </a:rPr>
              <a:t>Cálculo</a:t>
            </a:r>
            <a:r>
              <a:rPr lang="en-US" sz="1700" dirty="0">
                <a:latin typeface="Verdana" panose="020B0604030504040204" pitchFamily="34" charset="0"/>
                <a:ea typeface="Verdana" panose="020B0604030504040204" pitchFamily="34" charset="0"/>
                <a:cs typeface="Verdana" panose="020B0604030504040204" pitchFamily="34" charset="0"/>
              </a:rPr>
              <a:t> de </a:t>
            </a:r>
            <a:r>
              <a:rPr lang="en-US" sz="1700" dirty="0" err="1">
                <a:latin typeface="Verdana" panose="020B0604030504040204" pitchFamily="34" charset="0"/>
                <a:ea typeface="Verdana" panose="020B0604030504040204" pitchFamily="34" charset="0"/>
                <a:cs typeface="Verdana" panose="020B0604030504040204" pitchFamily="34" charset="0"/>
              </a:rPr>
              <a:t>centróide</a:t>
            </a:r>
            <a:endParaRPr lang="en-US" sz="1700" dirty="0">
              <a:latin typeface="Verdana" panose="020B0604030504040204" pitchFamily="34" charset="0"/>
              <a:ea typeface="Verdana" panose="020B0604030504040204" pitchFamily="34" charset="0"/>
              <a:cs typeface="Verdana" panose="020B0604030504040204" pitchFamily="34" charset="0"/>
            </a:endParaRPr>
          </a:p>
          <a:p>
            <a:pPr marL="742950" lvl="1" indent="-285750">
              <a:lnSpc>
                <a:spcPct val="150000"/>
              </a:lnSpc>
              <a:buFont typeface="Arial" panose="020B0604020202020204" pitchFamily="34" charset="0"/>
              <a:buChar char="•"/>
            </a:pPr>
            <a:r>
              <a:rPr lang="en-US" sz="1700" dirty="0">
                <a:latin typeface="Verdana" panose="020B0604030504040204" pitchFamily="34" charset="0"/>
                <a:ea typeface="Verdana" panose="020B0604030504040204" pitchFamily="34" charset="0"/>
                <a:cs typeface="Verdana" panose="020B0604030504040204" pitchFamily="34" charset="0"/>
              </a:rPr>
              <a:t>Base </a:t>
            </a:r>
            <a:r>
              <a:rPr lang="en-US" sz="1700" dirty="0" err="1">
                <a:latin typeface="Verdana" panose="020B0604030504040204" pitchFamily="34" charset="0"/>
                <a:ea typeface="Verdana" panose="020B0604030504040204" pitchFamily="34" charset="0"/>
                <a:cs typeface="Verdana" panose="020B0604030504040204" pitchFamily="34" charset="0"/>
              </a:rPr>
              <a:t>em</a:t>
            </a:r>
            <a:r>
              <a:rPr lang="en-US" sz="1700" dirty="0">
                <a:latin typeface="Verdana" panose="020B0604030504040204" pitchFamily="34" charset="0"/>
                <a:ea typeface="Verdana" panose="020B0604030504040204" pitchFamily="34" charset="0"/>
                <a:cs typeface="Verdana" panose="020B0604030504040204" pitchFamily="34" charset="0"/>
              </a:rPr>
              <a:t> </a:t>
            </a:r>
            <a:r>
              <a:rPr lang="en-US" sz="1700" dirty="0" err="1">
                <a:latin typeface="Verdana" panose="020B0604030504040204" pitchFamily="34" charset="0"/>
                <a:ea typeface="Verdana" panose="020B0604030504040204" pitchFamily="34" charset="0"/>
                <a:cs typeface="Verdana" panose="020B0604030504040204" pitchFamily="34" charset="0"/>
              </a:rPr>
              <a:t>distribuição</a:t>
            </a:r>
            <a:endParaRPr lang="en-US" sz="1700" dirty="0">
              <a:latin typeface="Verdana" panose="020B0604030504040204" pitchFamily="34" charset="0"/>
              <a:ea typeface="Verdana" panose="020B0604030504040204" pitchFamily="34" charset="0"/>
              <a:cs typeface="Verdana" panose="020B0604030504040204" pitchFamily="34" charset="0"/>
            </a:endParaRPr>
          </a:p>
          <a:p>
            <a:pPr marL="742950" lvl="1" indent="-285750">
              <a:lnSpc>
                <a:spcPct val="150000"/>
              </a:lnSpc>
              <a:buFont typeface="Arial" panose="020B0604020202020204" pitchFamily="34" charset="0"/>
              <a:buChar char="•"/>
            </a:pPr>
            <a:r>
              <a:rPr lang="en-US" sz="1700" dirty="0" err="1">
                <a:latin typeface="Verdana" panose="020B0604030504040204" pitchFamily="34" charset="0"/>
                <a:ea typeface="Verdana" panose="020B0604030504040204" pitchFamily="34" charset="0"/>
                <a:cs typeface="Verdana" panose="020B0604030504040204" pitchFamily="34" charset="0"/>
              </a:rPr>
              <a:t>Conectividade</a:t>
            </a:r>
            <a:endParaRPr lang="en-US" sz="1700" dirty="0">
              <a:latin typeface="Verdana" panose="020B0604030504040204" pitchFamily="34" charset="0"/>
              <a:ea typeface="Verdana" panose="020B0604030504040204" pitchFamily="34" charset="0"/>
              <a:cs typeface="Verdana" panose="020B0604030504040204" pitchFamily="34" charset="0"/>
            </a:endParaRPr>
          </a:p>
          <a:p>
            <a:pPr marL="742950" lvl="1" indent="-285750">
              <a:lnSpc>
                <a:spcPct val="150000"/>
              </a:lnSpc>
              <a:buFont typeface="Arial" panose="020B0604020202020204" pitchFamily="34" charset="0"/>
              <a:buChar char="•"/>
            </a:pPr>
            <a:r>
              <a:rPr lang="en-US" sz="1700" dirty="0" err="1">
                <a:latin typeface="Verdana" panose="020B0604030504040204" pitchFamily="34" charset="0"/>
                <a:ea typeface="Verdana" panose="020B0604030504040204" pitchFamily="34" charset="0"/>
                <a:cs typeface="Verdana" panose="020B0604030504040204" pitchFamily="34" charset="0"/>
              </a:rPr>
              <a:t>Densidade</a:t>
            </a:r>
            <a:endParaRPr lang="en-US" sz="1700" dirty="0">
              <a:latin typeface="Verdana" panose="020B0604030504040204" pitchFamily="34" charset="0"/>
              <a:ea typeface="Verdana" panose="020B0604030504040204" pitchFamily="34" charset="0"/>
              <a:cs typeface="Verdana" panose="020B0604030504040204" pitchFamily="34" charset="0"/>
            </a:endParaRPr>
          </a:p>
          <a:p>
            <a:pPr marL="285750" indent="-285750">
              <a:lnSpc>
                <a:spcPct val="150000"/>
              </a:lnSpc>
              <a:buFont typeface="Arial" panose="020B0604020202020204" pitchFamily="34" charset="0"/>
              <a:buChar char="•"/>
            </a:pPr>
            <a:r>
              <a:rPr lang="en-US" sz="1700" dirty="0" err="1">
                <a:latin typeface="Verdana" panose="020B0604030504040204" pitchFamily="34" charset="0"/>
                <a:ea typeface="Verdana" panose="020B0604030504040204" pitchFamily="34" charset="0"/>
                <a:cs typeface="Verdana" panose="020B0604030504040204" pitchFamily="34" charset="0"/>
              </a:rPr>
              <a:t>Redução</a:t>
            </a:r>
            <a:r>
              <a:rPr lang="en-US" sz="1700" dirty="0">
                <a:latin typeface="Verdana" panose="020B0604030504040204" pitchFamily="34" charset="0"/>
                <a:ea typeface="Verdana" panose="020B0604030504040204" pitchFamily="34" charset="0"/>
                <a:cs typeface="Verdana" panose="020B0604030504040204" pitchFamily="34" charset="0"/>
              </a:rPr>
              <a:t> de </a:t>
            </a:r>
            <a:r>
              <a:rPr lang="en-US" sz="1700" dirty="0" err="1">
                <a:latin typeface="Verdana" panose="020B0604030504040204" pitchFamily="34" charset="0"/>
                <a:ea typeface="Verdana" panose="020B0604030504040204" pitchFamily="34" charset="0"/>
                <a:cs typeface="Verdana" panose="020B0604030504040204" pitchFamily="34" charset="0"/>
              </a:rPr>
              <a:t>Dimensionalidade</a:t>
            </a:r>
            <a:endParaRPr lang="en-US" sz="1700" dirty="0">
              <a:latin typeface="Verdana" panose="020B0604030504040204" pitchFamily="34" charset="0"/>
              <a:ea typeface="Verdana" panose="020B0604030504040204" pitchFamily="34" charset="0"/>
              <a:cs typeface="Verdana" panose="020B0604030504040204" pitchFamily="34" charset="0"/>
            </a:endParaRPr>
          </a:p>
          <a:p>
            <a:pPr marL="742950" lvl="1" indent="-285750">
              <a:lnSpc>
                <a:spcPct val="150000"/>
              </a:lnSpc>
              <a:buFont typeface="Arial" panose="020B0604020202020204" pitchFamily="34" charset="0"/>
              <a:buChar char="•"/>
            </a:pPr>
            <a:r>
              <a:rPr lang="en-US" sz="1700" dirty="0">
                <a:latin typeface="Verdana" panose="020B0604030504040204" pitchFamily="34" charset="0"/>
                <a:ea typeface="Verdana" panose="020B0604030504040204" pitchFamily="34" charset="0"/>
                <a:cs typeface="Verdana" panose="020B0604030504040204" pitchFamily="34" charset="0"/>
              </a:rPr>
              <a:t>Principal Component Analysis (PCA)</a:t>
            </a:r>
          </a:p>
          <a:p>
            <a:pPr marL="742950" lvl="1" indent="-285750">
              <a:lnSpc>
                <a:spcPct val="150000"/>
              </a:lnSpc>
              <a:buFont typeface="Arial" panose="020B0604020202020204" pitchFamily="34" charset="0"/>
              <a:buChar char="•"/>
            </a:pPr>
            <a:r>
              <a:rPr lang="en-US" sz="1700" dirty="0">
                <a:latin typeface="Verdana" panose="020B0604030504040204" pitchFamily="34" charset="0"/>
                <a:ea typeface="Verdana" panose="020B0604030504040204" pitchFamily="34" charset="0"/>
                <a:cs typeface="Verdana" panose="020B0604030504040204" pitchFamily="34" charset="0"/>
              </a:rPr>
              <a:t>Rede Neural Autoencoder</a:t>
            </a:r>
          </a:p>
          <a:p>
            <a:pPr marL="742950" lvl="1" indent="-285750">
              <a:lnSpc>
                <a:spcPct val="150000"/>
              </a:lnSpc>
              <a:buFont typeface="Arial" panose="020B0604020202020204" pitchFamily="34" charset="0"/>
              <a:buChar char="•"/>
            </a:pPr>
            <a:endParaRPr lang="en-US" sz="1700" dirty="0">
              <a:latin typeface="Verdana" panose="020B0604030504040204" pitchFamily="34" charset="0"/>
              <a:ea typeface="Verdana" panose="020B0604030504040204" pitchFamily="34" charset="0"/>
              <a:cs typeface="Verdana" panose="020B0604030504040204" pitchFamily="34" charset="0"/>
            </a:endParaRPr>
          </a:p>
        </p:txBody>
      </p:sp>
      <p:sp>
        <p:nvSpPr>
          <p:cNvPr id="3" name="CaixaDeTexto 2">
            <a:extLst>
              <a:ext uri="{FF2B5EF4-FFF2-40B4-BE49-F238E27FC236}">
                <a16:creationId xmlns:a16="http://schemas.microsoft.com/office/drawing/2014/main" id="{0AFF5A77-8623-54E2-4F14-9876A72D652D}"/>
              </a:ext>
            </a:extLst>
          </p:cNvPr>
          <p:cNvSpPr txBox="1"/>
          <p:nvPr/>
        </p:nvSpPr>
        <p:spPr>
          <a:xfrm>
            <a:off x="3635896" y="6538912"/>
            <a:ext cx="184731" cy="369332"/>
          </a:xfrm>
          <a:prstGeom prst="rect">
            <a:avLst/>
          </a:prstGeom>
          <a:noFill/>
        </p:spPr>
        <p:txBody>
          <a:bodyPr wrap="none" rtlCol="0">
            <a:spAutoFit/>
          </a:bodyPr>
          <a:lstStyle/>
          <a:p>
            <a:endParaRPr lang="pt-BR" dirty="0"/>
          </a:p>
        </p:txBody>
      </p:sp>
      <p:sp>
        <p:nvSpPr>
          <p:cNvPr id="6" name="CaixaDeTexto 5">
            <a:extLst>
              <a:ext uri="{FF2B5EF4-FFF2-40B4-BE49-F238E27FC236}">
                <a16:creationId xmlns:a16="http://schemas.microsoft.com/office/drawing/2014/main" id="{DE2717FB-7372-5211-DD8A-2572447DA12B}"/>
              </a:ext>
            </a:extLst>
          </p:cNvPr>
          <p:cNvSpPr txBox="1"/>
          <p:nvPr/>
        </p:nvSpPr>
        <p:spPr>
          <a:xfrm>
            <a:off x="5004048" y="6476491"/>
            <a:ext cx="2304256" cy="369332"/>
          </a:xfrm>
          <a:prstGeom prst="rect">
            <a:avLst/>
          </a:prstGeom>
          <a:noFill/>
        </p:spPr>
        <p:txBody>
          <a:bodyPr wrap="square">
            <a:spAutoFit/>
          </a:bodyPr>
          <a:lstStyle/>
          <a:p>
            <a:r>
              <a:rPr lang="en-US" sz="1800" dirty="0">
                <a:latin typeface="Verdana" panose="020B0604030504040204" pitchFamily="34" charset="0"/>
                <a:ea typeface="Verdana" panose="020B0604030504040204" pitchFamily="34" charset="0"/>
                <a:cs typeface="Verdana" panose="020B0604030504040204" pitchFamily="34" charset="0"/>
              </a:rPr>
              <a:t>[Goyal, 2018]</a:t>
            </a:r>
            <a:endParaRPr lang="pt-BR" dirty="0"/>
          </a:p>
        </p:txBody>
      </p:sp>
    </p:spTree>
    <p:extLst>
      <p:ext uri="{BB962C8B-B14F-4D97-AF65-F5344CB8AC3E}">
        <p14:creationId xmlns:p14="http://schemas.microsoft.com/office/powerpoint/2010/main" val="1303419270"/>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13112</TotalTime>
  <Words>7752</Words>
  <Application>Microsoft Office PowerPoint</Application>
  <PresentationFormat>Apresentação na tela (4:3)</PresentationFormat>
  <Paragraphs>743</Paragraphs>
  <Slides>59</Slides>
  <Notes>40</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59</vt:i4>
      </vt:variant>
    </vt:vector>
  </HeadingPairs>
  <TitlesOfParts>
    <vt:vector size="64" baseType="lpstr">
      <vt:lpstr>Arial</vt:lpstr>
      <vt:lpstr>Calibri</vt:lpstr>
      <vt:lpstr>Cambria Math</vt:lpstr>
      <vt:lpstr>Verdana</vt:lpstr>
      <vt:lpstr>Tema do Office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Gabriela Colebrusco Peres</dc:creator>
  <cp:lastModifiedBy>Draylon Vieira</cp:lastModifiedBy>
  <cp:revision>130</cp:revision>
  <dcterms:created xsi:type="dcterms:W3CDTF">2016-08-30T17:34:40Z</dcterms:created>
  <dcterms:modified xsi:type="dcterms:W3CDTF">2025-05-19T17:31:23Z</dcterms:modified>
</cp:coreProperties>
</file>

<file path=docProps/thumbnail.jpeg>
</file>